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413" r:id="rId2"/>
    <p:sldId id="414" r:id="rId3"/>
    <p:sldId id="258" r:id="rId4"/>
    <p:sldId id="406" r:id="rId5"/>
    <p:sldId id="404" r:id="rId6"/>
    <p:sldId id="415" r:id="rId7"/>
    <p:sldId id="416" r:id="rId8"/>
    <p:sldId id="417" r:id="rId9"/>
    <p:sldId id="262" r:id="rId10"/>
    <p:sldId id="418" r:id="rId11"/>
    <p:sldId id="265" r:id="rId12"/>
    <p:sldId id="395" r:id="rId13"/>
    <p:sldId id="419" r:id="rId14"/>
    <p:sldId id="420" r:id="rId15"/>
    <p:sldId id="421" r:id="rId16"/>
    <p:sldId id="271" r:id="rId17"/>
    <p:sldId id="422" r:id="rId18"/>
    <p:sldId id="423" r:id="rId19"/>
    <p:sldId id="424" r:id="rId20"/>
    <p:sldId id="425" r:id="rId21"/>
    <p:sldId id="426" r:id="rId22"/>
    <p:sldId id="427" r:id="rId23"/>
    <p:sldId id="428" r:id="rId24"/>
    <p:sldId id="429" r:id="rId25"/>
    <p:sldId id="287" r:id="rId26"/>
    <p:sldId id="400" r:id="rId27"/>
    <p:sldId id="430" r:id="rId28"/>
    <p:sldId id="431" r:id="rId29"/>
    <p:sldId id="432" r:id="rId30"/>
    <p:sldId id="433" r:id="rId31"/>
    <p:sldId id="434" r:id="rId32"/>
    <p:sldId id="435" r:id="rId33"/>
    <p:sldId id="436" r:id="rId34"/>
    <p:sldId id="330" r:id="rId35"/>
    <p:sldId id="371" r:id="rId36"/>
    <p:sldId id="292" r:id="rId37"/>
    <p:sldId id="293" r:id="rId38"/>
    <p:sldId id="437" r:id="rId39"/>
    <p:sldId id="438" r:id="rId40"/>
    <p:sldId id="410" r:id="rId41"/>
    <p:sldId id="411" r:id="rId42"/>
    <p:sldId id="393" r:id="rId43"/>
    <p:sldId id="439" r:id="rId44"/>
    <p:sldId id="298" r:id="rId45"/>
  </p:sldIdLst>
  <p:sldSz cx="18288000" cy="10287000"/>
  <p:notesSz cx="6858000" cy="9144000"/>
  <p:embeddedFontLst>
    <p:embeddedFont>
      <p:font typeface="Montserrat" pitchFamily="2" charset="77"/>
      <p:regular r:id="rId47"/>
      <p:bold r:id="rId48"/>
      <p:italic r:id="rId49"/>
      <p:boldItalic r:id="rId50"/>
    </p:embeddedFont>
    <p:embeddedFont>
      <p:font typeface="Montserrat Bold" pitchFamily="2" charset="77"/>
      <p:regular r:id="rId51"/>
      <p:bold r:id="rId52"/>
    </p:embeddedFont>
    <p:embeddedFont>
      <p:font typeface="Poppins" pitchFamily="2" charset="77"/>
      <p:regular r:id="rId53"/>
      <p:bold r:id="rId54"/>
      <p:italic r:id="rId55"/>
      <p:boldItalic r:id="rId56"/>
    </p:embeddedFont>
    <p:embeddedFont>
      <p:font typeface="Poppins Bold" pitchFamily="2" charset="77"/>
      <p:regular r:id="rId57"/>
      <p:bold r:id="rId58"/>
    </p:embeddedFont>
    <p:embeddedFont>
      <p:font typeface="Poppins Italics" panose="020F0502020204030204" pitchFamily="34" charset="0"/>
      <p:regular r:id="rId59"/>
      <p:bold r:id="rId60"/>
      <p:italic r:id="rId61"/>
      <p:boldItalic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6" autoAdjust="0"/>
    <p:restoredTop sz="94655" autoAdjust="0"/>
  </p:normalViewPr>
  <p:slideViewPr>
    <p:cSldViewPr>
      <p:cViewPr varScale="1">
        <p:scale>
          <a:sx n="64" d="100"/>
          <a:sy n="64" d="100"/>
        </p:scale>
        <p:origin x="208" y="13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4793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8274042" y="303739"/>
            <a:ext cx="9718889" cy="9536648"/>
          </a:xfrm>
          <a:custGeom>
            <a:avLst/>
            <a:gdLst/>
            <a:ahLst/>
            <a:cxnLst/>
            <a:rect l="l" t="t" r="r" b="b"/>
            <a:pathLst>
              <a:path w="9351446" h="9351446">
                <a:moveTo>
                  <a:pt x="0" y="0"/>
                </a:moveTo>
                <a:lnTo>
                  <a:pt x="9351447" y="0"/>
                </a:lnTo>
                <a:lnTo>
                  <a:pt x="9351447" y="9351447"/>
                </a:lnTo>
                <a:lnTo>
                  <a:pt x="0" y="93514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330735"/>
            <a:ext cx="7775960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1" spc="-144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 </a:t>
            </a:r>
            <a:r>
              <a:rPr lang="en-US" sz="7200" b="1" spc="-144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Foundations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0211" y="2774568"/>
            <a:ext cx="7243831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200" spc="30" dirty="0">
                <a:solidFill>
                  <a:srgbClr val="44318D"/>
                </a:solidFill>
                <a:latin typeface="Poppins"/>
                <a:ea typeface="Poppins"/>
                <a:cs typeface="Poppins"/>
                <a:sym typeface="Poppins"/>
              </a:rPr>
              <a:t>Practical AI tips and workflows to save you time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4011" y="8496300"/>
            <a:ext cx="9643492" cy="300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2800" b="1" spc="252" dirty="0">
                <a:solidFill>
                  <a:srgbClr val="9C97A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PRESENTED BY : DR CARLA ROETS </a:t>
            </a:r>
          </a:p>
        </p:txBody>
      </p:sp>
    </p:spTree>
    <p:extLst>
      <p:ext uri="{BB962C8B-B14F-4D97-AF65-F5344CB8AC3E}">
        <p14:creationId xmlns:p14="http://schemas.microsoft.com/office/powerpoint/2010/main" val="1700819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8403" y="1377953"/>
            <a:ext cx="15951200" cy="675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7"/>
              </a:lnSpc>
            </a:pPr>
            <a:r>
              <a:rPr lang="en-US" sz="4950" b="1" spc="-74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we'll do today</a:t>
            </a:r>
          </a:p>
        </p:txBody>
      </p:sp>
      <p:sp>
        <p:nvSpPr>
          <p:cNvPr id="3" name="Freeform 3" descr="preencoded.png"/>
          <p:cNvSpPr/>
          <p:nvPr/>
        </p:nvSpPr>
        <p:spPr>
          <a:xfrm>
            <a:off x="1244600" y="2870200"/>
            <a:ext cx="576204" cy="576204"/>
          </a:xfrm>
          <a:custGeom>
            <a:avLst/>
            <a:gdLst/>
            <a:ahLst/>
            <a:cxnLst/>
            <a:rect l="l" t="t" r="r" b="b"/>
            <a:pathLst>
              <a:path w="576204" h="576204">
                <a:moveTo>
                  <a:pt x="0" y="0"/>
                </a:moveTo>
                <a:lnTo>
                  <a:pt x="576203" y="0"/>
                </a:lnTo>
                <a:lnTo>
                  <a:pt x="576203" y="576204"/>
                </a:lnTo>
                <a:lnTo>
                  <a:pt x="0" y="576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 descr="preencoded.png"/>
          <p:cNvSpPr/>
          <p:nvPr/>
        </p:nvSpPr>
        <p:spPr>
          <a:xfrm>
            <a:off x="1244600" y="4140200"/>
            <a:ext cx="576204" cy="576204"/>
          </a:xfrm>
          <a:custGeom>
            <a:avLst/>
            <a:gdLst/>
            <a:ahLst/>
            <a:cxnLst/>
            <a:rect l="l" t="t" r="r" b="b"/>
            <a:pathLst>
              <a:path w="576204" h="576204">
                <a:moveTo>
                  <a:pt x="0" y="0"/>
                </a:moveTo>
                <a:lnTo>
                  <a:pt x="576203" y="0"/>
                </a:lnTo>
                <a:lnTo>
                  <a:pt x="576203" y="576204"/>
                </a:lnTo>
                <a:lnTo>
                  <a:pt x="0" y="576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 descr="preencoded.png"/>
          <p:cNvSpPr/>
          <p:nvPr/>
        </p:nvSpPr>
        <p:spPr>
          <a:xfrm>
            <a:off x="1244600" y="5346700"/>
            <a:ext cx="576204" cy="576204"/>
          </a:xfrm>
          <a:custGeom>
            <a:avLst/>
            <a:gdLst/>
            <a:ahLst/>
            <a:cxnLst/>
            <a:rect l="l" t="t" r="r" b="b"/>
            <a:pathLst>
              <a:path w="576204" h="576204">
                <a:moveTo>
                  <a:pt x="0" y="0"/>
                </a:moveTo>
                <a:lnTo>
                  <a:pt x="576203" y="0"/>
                </a:lnTo>
                <a:lnTo>
                  <a:pt x="576203" y="576204"/>
                </a:lnTo>
                <a:lnTo>
                  <a:pt x="0" y="576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 descr="preencoded.png"/>
          <p:cNvSpPr/>
          <p:nvPr/>
        </p:nvSpPr>
        <p:spPr>
          <a:xfrm>
            <a:off x="1244600" y="7086600"/>
            <a:ext cx="576204" cy="576204"/>
          </a:xfrm>
          <a:custGeom>
            <a:avLst/>
            <a:gdLst/>
            <a:ahLst/>
            <a:cxnLst/>
            <a:rect l="l" t="t" r="r" b="b"/>
            <a:pathLst>
              <a:path w="576204" h="576204">
                <a:moveTo>
                  <a:pt x="0" y="0"/>
                </a:moveTo>
                <a:lnTo>
                  <a:pt x="576203" y="0"/>
                </a:lnTo>
                <a:lnTo>
                  <a:pt x="576203" y="576204"/>
                </a:lnTo>
                <a:lnTo>
                  <a:pt x="0" y="576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0749358" y="1317047"/>
            <a:ext cx="7538642" cy="7652906"/>
          </a:xfrm>
          <a:custGeom>
            <a:avLst/>
            <a:gdLst/>
            <a:ahLst/>
            <a:cxnLst/>
            <a:rect l="l" t="t" r="r" b="b"/>
            <a:pathLst>
              <a:path w="7538642" h="7652906">
                <a:moveTo>
                  <a:pt x="0" y="0"/>
                </a:moveTo>
                <a:lnTo>
                  <a:pt x="7538642" y="0"/>
                </a:lnTo>
                <a:lnTo>
                  <a:pt x="7538642" y="7652906"/>
                </a:lnTo>
                <a:lnTo>
                  <a:pt x="0" y="7652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5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68400" y="882650"/>
            <a:ext cx="115824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TODAY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13000" y="2794000"/>
            <a:ext cx="8890000" cy="562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800" dirty="0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What AI is, and how we got here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13000" y="4064000"/>
            <a:ext cx="10005509" cy="562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800" dirty="0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The five tools, and the one data rule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13000" y="5270500"/>
            <a:ext cx="6661605" cy="1152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800" dirty="0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How to talk to it so you get useful answers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13000" y="7010400"/>
            <a:ext cx="8213608" cy="1152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800" dirty="0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Copilot and Gemini up close, plus your first Gem</a:t>
            </a:r>
          </a:p>
        </p:txBody>
      </p:sp>
    </p:spTree>
    <p:extLst>
      <p:ext uri="{BB962C8B-B14F-4D97-AF65-F5344CB8AC3E}">
        <p14:creationId xmlns:p14="http://schemas.microsoft.com/office/powerpoint/2010/main" val="225678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16835" y="2937091"/>
            <a:ext cx="2654327" cy="2206409"/>
          </a:xfrm>
          <a:custGeom>
            <a:avLst/>
            <a:gdLst/>
            <a:ahLst/>
            <a:cxnLst/>
            <a:rect l="l" t="t" r="r" b="b"/>
            <a:pathLst>
              <a:path w="2654327" h="2206409">
                <a:moveTo>
                  <a:pt x="0" y="0"/>
                </a:moveTo>
                <a:lnTo>
                  <a:pt x="2654328" y="0"/>
                </a:lnTo>
                <a:lnTo>
                  <a:pt x="2654328" y="2206409"/>
                </a:lnTo>
                <a:lnTo>
                  <a:pt x="0" y="2206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581747" y="5626602"/>
            <a:ext cx="9124504" cy="119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 FUNDAMENTALS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5162550"/>
            <a:ext cx="182880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flipV="1">
            <a:off x="2072453" y="4047486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flipV="1">
            <a:off x="4812951" y="5143500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7549934" y="4047486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flipV="1">
            <a:off x="10293134" y="5143500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V="1">
            <a:off x="13036334" y="4047486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flipV="1">
            <a:off x="15779534" y="5143500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54368" y="2166923"/>
            <a:ext cx="2836170" cy="2889018"/>
          </a:xfrm>
          <a:custGeom>
            <a:avLst/>
            <a:gdLst/>
            <a:ahLst/>
            <a:cxnLst/>
            <a:rect l="l" t="t" r="r" b="b"/>
            <a:pathLst>
              <a:path w="2836170" h="2889018">
                <a:moveTo>
                  <a:pt x="0" y="0"/>
                </a:moveTo>
                <a:lnTo>
                  <a:pt x="2836170" y="0"/>
                </a:lnTo>
                <a:lnTo>
                  <a:pt x="2836170" y="2889018"/>
                </a:lnTo>
                <a:lnTo>
                  <a:pt x="0" y="28890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490" t="-19635" r="-20135" b="-2038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999291" y="5352062"/>
            <a:ext cx="1627319" cy="3538699"/>
          </a:xfrm>
          <a:custGeom>
            <a:avLst/>
            <a:gdLst/>
            <a:ahLst/>
            <a:cxnLst/>
            <a:rect l="l" t="t" r="r" b="b"/>
            <a:pathLst>
              <a:path w="1627319" h="3538699">
                <a:moveTo>
                  <a:pt x="0" y="0"/>
                </a:moveTo>
                <a:lnTo>
                  <a:pt x="1627319" y="0"/>
                </a:lnTo>
                <a:lnTo>
                  <a:pt x="1627319" y="3538699"/>
                </a:lnTo>
                <a:lnTo>
                  <a:pt x="0" y="35386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1483" r="-1468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610067" y="1425526"/>
            <a:ext cx="2243841" cy="3020458"/>
          </a:xfrm>
          <a:custGeom>
            <a:avLst/>
            <a:gdLst/>
            <a:ahLst/>
            <a:cxnLst/>
            <a:rect l="l" t="t" r="r" b="b"/>
            <a:pathLst>
              <a:path w="2243841" h="3020458">
                <a:moveTo>
                  <a:pt x="0" y="0"/>
                </a:moveTo>
                <a:lnTo>
                  <a:pt x="2243841" y="0"/>
                </a:lnTo>
                <a:lnTo>
                  <a:pt x="2243841" y="3020458"/>
                </a:lnTo>
                <a:lnTo>
                  <a:pt x="0" y="3020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005" r="-1560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755267" y="5686425"/>
            <a:ext cx="2954043" cy="2954043"/>
          </a:xfrm>
          <a:custGeom>
            <a:avLst/>
            <a:gdLst/>
            <a:ahLst/>
            <a:cxnLst/>
            <a:rect l="l" t="t" r="r" b="b"/>
            <a:pathLst>
              <a:path w="2954043" h="2954043">
                <a:moveTo>
                  <a:pt x="0" y="0"/>
                </a:moveTo>
                <a:lnTo>
                  <a:pt x="2954043" y="0"/>
                </a:lnTo>
                <a:lnTo>
                  <a:pt x="2954043" y="2954043"/>
                </a:lnTo>
                <a:lnTo>
                  <a:pt x="0" y="29540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1366259" y="1166277"/>
            <a:ext cx="3149868" cy="3149868"/>
          </a:xfrm>
          <a:custGeom>
            <a:avLst/>
            <a:gdLst/>
            <a:ahLst/>
            <a:cxnLst/>
            <a:rect l="l" t="t" r="r" b="b"/>
            <a:pathLst>
              <a:path w="3149868" h="3149868">
                <a:moveTo>
                  <a:pt x="0" y="0"/>
                </a:moveTo>
                <a:lnTo>
                  <a:pt x="3149868" y="0"/>
                </a:lnTo>
                <a:lnTo>
                  <a:pt x="3149868" y="3149868"/>
                </a:lnTo>
                <a:lnTo>
                  <a:pt x="0" y="31498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4596958" y="5353050"/>
            <a:ext cx="2556855" cy="3537711"/>
          </a:xfrm>
          <a:custGeom>
            <a:avLst/>
            <a:gdLst/>
            <a:ahLst/>
            <a:cxnLst/>
            <a:rect l="l" t="t" r="r" b="b"/>
            <a:pathLst>
              <a:path w="2556855" h="3537711">
                <a:moveTo>
                  <a:pt x="0" y="0"/>
                </a:moveTo>
                <a:lnTo>
                  <a:pt x="2556855" y="0"/>
                </a:lnTo>
                <a:lnTo>
                  <a:pt x="2556855" y="3537711"/>
                </a:lnTo>
                <a:lnTo>
                  <a:pt x="0" y="35377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561" r="-167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702310" y="500380"/>
            <a:ext cx="579628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b="1" spc="468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BIT OF HISTORY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2205" y="6422621"/>
            <a:ext cx="2740497" cy="1302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The term "AI" is coined at Dartmouth College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85550" y="5651096"/>
            <a:ext cx="1257650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1956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444459" y="1604270"/>
            <a:ext cx="2736983" cy="2178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199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Decades of rules-based AI: computers following hand-written instructions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17749" y="4245959"/>
            <a:ext cx="1897581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1960s+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12067" y="6422621"/>
            <a:ext cx="2743200" cy="174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Deep Blue beats world chess champion Kasparov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963030" y="5651096"/>
            <a:ext cx="1260350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1997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921534" y="1554455"/>
            <a:ext cx="2743200" cy="174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Recommendation engines suggest what you'll want next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648633" y="4036409"/>
            <a:ext cx="1400361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2006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723719" y="6515100"/>
            <a:ext cx="2625229" cy="174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Siri arrives - talking to your phone goes mainstream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449430" y="5695950"/>
            <a:ext cx="1114170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2011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361896" y="1432722"/>
            <a:ext cx="2897404" cy="217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4"/>
              </a:lnSpc>
            </a:pP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AI learns to </a:t>
            </a:r>
            <a:r>
              <a:rPr lang="en-US" sz="2200" dirty="0" err="1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recognise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 images by studying millions of examples</a:t>
            </a:r>
          </a:p>
          <a:p>
            <a:pPr algn="ctr">
              <a:lnSpc>
                <a:spcPts val="3484"/>
              </a:lnSpc>
            </a:pPr>
            <a:endParaRPr lang="en-US" sz="2200" dirty="0">
              <a:solidFill>
                <a:srgbClr val="2A1B3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5135034" y="3792426"/>
            <a:ext cx="1170236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2889966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5162550"/>
            <a:ext cx="182880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flipV="1">
            <a:off x="2072453" y="4047486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 flipV="1">
            <a:off x="5130257" y="5143500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8861402" y="4047486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 flipV="1">
            <a:off x="12679069" y="5143500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V="1">
            <a:off x="15963818" y="4098002"/>
            <a:ext cx="0" cy="11150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61097" y="1625245"/>
            <a:ext cx="3339380" cy="3339380"/>
          </a:xfrm>
          <a:custGeom>
            <a:avLst/>
            <a:gdLst/>
            <a:ahLst/>
            <a:cxnLst/>
            <a:rect l="l" t="t" r="r" b="b"/>
            <a:pathLst>
              <a:path w="3339380" h="3339380">
                <a:moveTo>
                  <a:pt x="0" y="0"/>
                </a:moveTo>
                <a:lnTo>
                  <a:pt x="3339379" y="0"/>
                </a:lnTo>
                <a:lnTo>
                  <a:pt x="3339379" y="3339380"/>
                </a:lnTo>
                <a:lnTo>
                  <a:pt x="0" y="3339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442702" y="5213066"/>
            <a:ext cx="3461750" cy="3461750"/>
          </a:xfrm>
          <a:custGeom>
            <a:avLst/>
            <a:gdLst/>
            <a:ahLst/>
            <a:cxnLst/>
            <a:rect l="l" t="t" r="r" b="b"/>
            <a:pathLst>
              <a:path w="3461750" h="3461750">
                <a:moveTo>
                  <a:pt x="0" y="0"/>
                </a:moveTo>
                <a:lnTo>
                  <a:pt x="3461750" y="0"/>
                </a:lnTo>
                <a:lnTo>
                  <a:pt x="3461750" y="3461750"/>
                </a:lnTo>
                <a:lnTo>
                  <a:pt x="0" y="3461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6624187" y="951493"/>
            <a:ext cx="4474429" cy="3146509"/>
          </a:xfrm>
          <a:custGeom>
            <a:avLst/>
            <a:gdLst/>
            <a:ahLst/>
            <a:cxnLst/>
            <a:rect l="l" t="t" r="r" b="b"/>
            <a:pathLst>
              <a:path w="4474429" h="3146509">
                <a:moveTo>
                  <a:pt x="0" y="0"/>
                </a:moveTo>
                <a:lnTo>
                  <a:pt x="4474429" y="0"/>
                </a:lnTo>
                <a:lnTo>
                  <a:pt x="4474429" y="3146509"/>
                </a:lnTo>
                <a:lnTo>
                  <a:pt x="0" y="31465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74" b="-427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485835" y="5213066"/>
            <a:ext cx="4112507" cy="4112507"/>
          </a:xfrm>
          <a:custGeom>
            <a:avLst/>
            <a:gdLst/>
            <a:ahLst/>
            <a:cxnLst/>
            <a:rect l="l" t="t" r="r" b="b"/>
            <a:pathLst>
              <a:path w="4112507" h="4112507">
                <a:moveTo>
                  <a:pt x="0" y="0"/>
                </a:moveTo>
                <a:lnTo>
                  <a:pt x="4112507" y="0"/>
                </a:lnTo>
                <a:lnTo>
                  <a:pt x="4112507" y="4112507"/>
                </a:lnTo>
                <a:lnTo>
                  <a:pt x="0" y="41125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4212594" y="1366670"/>
            <a:ext cx="3846396" cy="3846396"/>
          </a:xfrm>
          <a:custGeom>
            <a:avLst/>
            <a:gdLst/>
            <a:ahLst/>
            <a:cxnLst/>
            <a:rect l="l" t="t" r="r" b="b"/>
            <a:pathLst>
              <a:path w="3846396" h="3846396">
                <a:moveTo>
                  <a:pt x="0" y="0"/>
                </a:moveTo>
                <a:lnTo>
                  <a:pt x="3846396" y="0"/>
                </a:lnTo>
                <a:lnTo>
                  <a:pt x="3846396" y="3846396"/>
                </a:lnTo>
                <a:lnTo>
                  <a:pt x="0" y="3846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702310" y="500380"/>
            <a:ext cx="579628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BIT OF HISTORY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2205" y="6422621"/>
            <a:ext cx="2740497" cy="2178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AlphaGo beats Go legend Lee Sedol - a game too complex to brute-force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5550" y="5651096"/>
            <a:ext cx="1257650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61765" y="1604270"/>
            <a:ext cx="2736983" cy="2178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199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Researchers find a way for AI to learn from vast amounts of text: the Transformer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39781" y="4245959"/>
            <a:ext cx="1263813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23535" y="6422621"/>
            <a:ext cx="2743200" cy="174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Early large language models start writing convincing text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74498" y="5651096"/>
            <a:ext cx="1272332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2020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307469" y="1554455"/>
            <a:ext cx="2743200" cy="1740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ChatGPT arrives - the first time anyone can simply talk to AI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034569" y="4036409"/>
            <a:ext cx="1240631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765394" y="6515100"/>
            <a:ext cx="2625229" cy="1302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Copilot brings this into your everyday work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491104" y="5695950"/>
            <a:ext cx="1300471" cy="415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727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Now</a:t>
            </a:r>
          </a:p>
        </p:txBody>
      </p:sp>
    </p:spTree>
    <p:extLst>
      <p:ext uri="{BB962C8B-B14F-4D97-AF65-F5344CB8AC3E}">
        <p14:creationId xmlns:p14="http://schemas.microsoft.com/office/powerpoint/2010/main" val="69799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2777146"/>
            <a:ext cx="8839214" cy="6625552"/>
            <a:chOff x="0" y="0"/>
            <a:chExt cx="11785619" cy="88340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85619" cy="8834069"/>
            </a:xfrm>
            <a:custGeom>
              <a:avLst/>
              <a:gdLst/>
              <a:ahLst/>
              <a:cxnLst/>
              <a:rect l="l" t="t" r="r" b="b"/>
              <a:pathLst>
                <a:path w="11785619" h="8834069">
                  <a:moveTo>
                    <a:pt x="0" y="0"/>
                  </a:moveTo>
                  <a:lnTo>
                    <a:pt x="11785619" y="0"/>
                  </a:lnTo>
                  <a:lnTo>
                    <a:pt x="11785619" y="8834069"/>
                  </a:lnTo>
                  <a:lnTo>
                    <a:pt x="0" y="8834069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11785619" cy="892931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AI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= Artificial Intelligence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LLM 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= Large Language Model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Think of it as a 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very sophisticated autocomplete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Trained by 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reading millions of books, websites, and conversations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Learns 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patterns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in how 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humans communicate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Predicts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what words should come next in a conversation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It's 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 thinking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- it's 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pattern matching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It can’t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‘figure out’ 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what you are trying to say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Google Style searches </a:t>
              </a: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WON'T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give you good results</a:t>
              </a:r>
            </a:p>
            <a:p>
              <a:pPr marL="539748" lvl="1" indent="-269874" algn="l">
                <a:lnSpc>
                  <a:spcPts val="3749"/>
                </a:lnSpc>
                <a:buFont typeface="Arial"/>
                <a:buChar char="•"/>
              </a:pPr>
              <a:r>
                <a:rPr lang="en-US" sz="2499" b="1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Key point:</a:t>
              </a:r>
              <a:r>
                <a:rPr lang="en-US" sz="2499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It predicts language, it isn't magic.</a:t>
              </a:r>
            </a:p>
            <a:p>
              <a:pPr algn="l">
                <a:lnSpc>
                  <a:spcPts val="3749"/>
                </a:lnSpc>
              </a:pPr>
              <a:endParaRPr lang="en-US" sz="24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l">
                <a:lnSpc>
                  <a:spcPts val="3431"/>
                </a:lnSpc>
              </a:pPr>
              <a:endParaRPr lang="en-US" sz="24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280033" y="1329623"/>
            <a:ext cx="8685278" cy="8685278"/>
          </a:xfrm>
          <a:custGeom>
            <a:avLst/>
            <a:gdLst/>
            <a:ahLst/>
            <a:cxnLst/>
            <a:rect l="l" t="t" r="r" b="b"/>
            <a:pathLst>
              <a:path w="8685278" h="8685278">
                <a:moveTo>
                  <a:pt x="0" y="0"/>
                </a:moveTo>
                <a:lnTo>
                  <a:pt x="8685278" y="0"/>
                </a:lnTo>
                <a:lnTo>
                  <a:pt x="8685278" y="8685278"/>
                </a:lnTo>
                <a:lnTo>
                  <a:pt x="0" y="86852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011334" y="1028700"/>
            <a:ext cx="14265333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99"/>
              </a:lnSpc>
              <a:spcBef>
                <a:spcPct val="0"/>
              </a:spcBef>
            </a:pPr>
            <a:r>
              <a:rPr lang="en-US" sz="54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</a:t>
            </a:r>
            <a:r>
              <a:rPr lang="en-US" sz="5499" b="1" u="none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AI Really?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9034780"/>
            <a:ext cx="8134350" cy="448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53"/>
              </a:lnSpc>
              <a:spcBef>
                <a:spcPct val="0"/>
              </a:spcBef>
            </a:pPr>
            <a:r>
              <a:rPr lang="en-US" sz="2960" b="1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 DON’T HAVE TO BE A TECH GENIUS! </a:t>
            </a:r>
          </a:p>
        </p:txBody>
      </p:sp>
    </p:spTree>
    <p:extLst>
      <p:ext uri="{BB962C8B-B14F-4D97-AF65-F5344CB8AC3E}">
        <p14:creationId xmlns:p14="http://schemas.microsoft.com/office/powerpoint/2010/main" val="911055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703992" y="7188200"/>
            <a:ext cx="361950" cy="361950"/>
          </a:xfrm>
          <a:custGeom>
            <a:avLst/>
            <a:gdLst/>
            <a:ahLst/>
            <a:cxnLst/>
            <a:rect l="l" t="t" r="r" b="b"/>
            <a:pathLst>
              <a:path w="361950" h="361950">
                <a:moveTo>
                  <a:pt x="0" y="0"/>
                </a:moveTo>
                <a:lnTo>
                  <a:pt x="361950" y="0"/>
                </a:lnTo>
                <a:lnTo>
                  <a:pt x="361950" y="361950"/>
                </a:lnTo>
                <a:lnTo>
                  <a:pt x="0" y="361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77024" y="831584"/>
            <a:ext cx="7627178" cy="7627178"/>
          </a:xfrm>
          <a:custGeom>
            <a:avLst/>
            <a:gdLst/>
            <a:ahLst/>
            <a:cxnLst/>
            <a:rect l="l" t="t" r="r" b="b"/>
            <a:pathLst>
              <a:path w="7627178" h="7627178">
                <a:moveTo>
                  <a:pt x="0" y="0"/>
                </a:moveTo>
                <a:lnTo>
                  <a:pt x="7627177" y="0"/>
                </a:lnTo>
                <a:lnTo>
                  <a:pt x="7627177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68400" y="882650"/>
            <a:ext cx="612775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CAN BE CONFIDENTLY WRONG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403" y="1377953"/>
            <a:ext cx="8903698" cy="1572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7"/>
              </a:lnSpc>
            </a:pPr>
            <a:r>
              <a:rPr lang="en-US" sz="4950" b="1" spc="-74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can sound certain and still be made up.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64392" y="3543300"/>
            <a:ext cx="8272624" cy="2531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0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This is called </a:t>
            </a:r>
            <a:r>
              <a:rPr lang="en-US" sz="3000" b="1" dirty="0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hallucination</a:t>
            </a:r>
            <a:r>
              <a:rPr lang="en-US" sz="30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. It will invent facts, names, figures and links that look completely real. For an audience that deals in accurate information, this matters.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8402" y="7188200"/>
            <a:ext cx="9728197" cy="1905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00"/>
              </a:lnSpc>
            </a:pPr>
            <a:r>
              <a:rPr lang="en-US" sz="3600" b="1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YOU are always the editor.</a:t>
            </a:r>
          </a:p>
          <a:p>
            <a:pPr algn="l">
              <a:lnSpc>
                <a:spcPct val="150000"/>
              </a:lnSpc>
              <a:spcBef>
                <a:spcPts val="800"/>
              </a:spcBef>
              <a:buNone/>
            </a:pPr>
            <a:r>
              <a:rPr lang="en-US" sz="2800" dirty="0">
                <a:latin typeface="Poppins"/>
                <a:ea typeface="Poppins"/>
                <a:cs typeface="Poppins"/>
                <a:sym typeface="Poppins"/>
              </a:rPr>
              <a:t>Nothing goes out the door until a human has read it. A wrong answer looks exactly as polished as a right one.</a:t>
            </a:r>
          </a:p>
        </p:txBody>
      </p:sp>
    </p:spTree>
    <p:extLst>
      <p:ext uri="{BB962C8B-B14F-4D97-AF65-F5344CB8AC3E}">
        <p14:creationId xmlns:p14="http://schemas.microsoft.com/office/powerpoint/2010/main" val="112432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8403" y="1377953"/>
            <a:ext cx="17551403" cy="675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7"/>
              </a:lnSpc>
            </a:pPr>
            <a:r>
              <a:rPr lang="en-US" sz="4950" b="1" spc="-74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Imagine you're building your dream home</a:t>
            </a:r>
          </a:p>
        </p:txBody>
      </p:sp>
      <p:sp>
        <p:nvSpPr>
          <p:cNvPr id="3" name="Freeform 3"/>
          <p:cNvSpPr/>
          <p:nvPr/>
        </p:nvSpPr>
        <p:spPr>
          <a:xfrm>
            <a:off x="16491656" y="500862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1" y="0"/>
                </a:lnTo>
                <a:lnTo>
                  <a:pt x="1027111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668271" y="2734791"/>
            <a:ext cx="8619729" cy="5612630"/>
          </a:xfrm>
          <a:custGeom>
            <a:avLst/>
            <a:gdLst/>
            <a:ahLst/>
            <a:cxnLst/>
            <a:rect l="l" t="t" r="r" b="b"/>
            <a:pathLst>
              <a:path w="8619729" h="5612630">
                <a:moveTo>
                  <a:pt x="0" y="0"/>
                </a:moveTo>
                <a:lnTo>
                  <a:pt x="8619729" y="0"/>
                </a:lnTo>
                <a:lnTo>
                  <a:pt x="8619729" y="5612630"/>
                </a:lnTo>
                <a:lnTo>
                  <a:pt x="0" y="56126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865" t="-1511" r="-103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68400" y="882650"/>
            <a:ext cx="5505450" cy="268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b="1" spc="468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DREAM HOME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403" y="3024807"/>
            <a:ext cx="8272624" cy="1749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00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 table full of expert architects and builders, ready to give you exactly what you ask for.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68403" y="5512531"/>
            <a:ext cx="8272624" cy="1158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i="1">
                <a:solidFill>
                  <a:srgbClr val="2A1B3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"I'd like a house. A few bedrooms. A garden. A nice kitchen."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8403" y="7442934"/>
            <a:ext cx="8838295" cy="544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could go wrong?</a:t>
            </a:r>
          </a:p>
        </p:txBody>
      </p:sp>
    </p:spTree>
    <p:extLst>
      <p:ext uri="{BB962C8B-B14F-4D97-AF65-F5344CB8AC3E}">
        <p14:creationId xmlns:p14="http://schemas.microsoft.com/office/powerpoint/2010/main" val="749577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5848447" cy="3889217"/>
          </a:xfrm>
          <a:custGeom>
            <a:avLst/>
            <a:gdLst/>
            <a:ahLst/>
            <a:cxnLst/>
            <a:rect l="l" t="t" r="r" b="b"/>
            <a:pathLst>
              <a:path w="5848447" h="3889217">
                <a:moveTo>
                  <a:pt x="0" y="0"/>
                </a:moveTo>
                <a:lnTo>
                  <a:pt x="5848447" y="0"/>
                </a:lnTo>
                <a:lnTo>
                  <a:pt x="5848447" y="3889217"/>
                </a:lnTo>
                <a:lnTo>
                  <a:pt x="0" y="38892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3192784"/>
            <a:ext cx="6853140" cy="4565905"/>
          </a:xfrm>
          <a:custGeom>
            <a:avLst/>
            <a:gdLst/>
            <a:ahLst/>
            <a:cxnLst/>
            <a:rect l="l" t="t" r="r" b="b"/>
            <a:pathLst>
              <a:path w="6853140" h="4565905">
                <a:moveTo>
                  <a:pt x="0" y="0"/>
                </a:moveTo>
                <a:lnTo>
                  <a:pt x="6853140" y="0"/>
                </a:lnTo>
                <a:lnTo>
                  <a:pt x="6853140" y="4565904"/>
                </a:lnTo>
                <a:lnTo>
                  <a:pt x="0" y="45659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084668" y="-241023"/>
            <a:ext cx="6585708" cy="4371264"/>
          </a:xfrm>
          <a:custGeom>
            <a:avLst/>
            <a:gdLst/>
            <a:ahLst/>
            <a:cxnLst/>
            <a:rect l="l" t="t" r="r" b="b"/>
            <a:pathLst>
              <a:path w="6585708" h="4371264">
                <a:moveTo>
                  <a:pt x="0" y="0"/>
                </a:moveTo>
                <a:lnTo>
                  <a:pt x="6585708" y="0"/>
                </a:lnTo>
                <a:lnTo>
                  <a:pt x="6585708" y="4371263"/>
                </a:lnTo>
                <a:lnTo>
                  <a:pt x="0" y="43712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6856852"/>
            <a:ext cx="6860296" cy="3553846"/>
          </a:xfrm>
          <a:custGeom>
            <a:avLst/>
            <a:gdLst/>
            <a:ahLst/>
            <a:cxnLst/>
            <a:rect l="l" t="t" r="r" b="b"/>
            <a:pathLst>
              <a:path w="6860296" h="3553846">
                <a:moveTo>
                  <a:pt x="0" y="0"/>
                </a:moveTo>
                <a:lnTo>
                  <a:pt x="6860296" y="0"/>
                </a:lnTo>
                <a:lnTo>
                  <a:pt x="6860296" y="3553846"/>
                </a:lnTo>
                <a:lnTo>
                  <a:pt x="0" y="35538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03" r="-18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1332644" y="0"/>
            <a:ext cx="6955356" cy="4634006"/>
          </a:xfrm>
          <a:custGeom>
            <a:avLst/>
            <a:gdLst/>
            <a:ahLst/>
            <a:cxnLst/>
            <a:rect l="l" t="t" r="r" b="b"/>
            <a:pathLst>
              <a:path w="6955356" h="4634006">
                <a:moveTo>
                  <a:pt x="0" y="0"/>
                </a:moveTo>
                <a:lnTo>
                  <a:pt x="6955356" y="0"/>
                </a:lnTo>
                <a:lnTo>
                  <a:pt x="6955356" y="4634006"/>
                </a:lnTo>
                <a:lnTo>
                  <a:pt x="0" y="46340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064390" y="4130240"/>
            <a:ext cx="9223610" cy="6156760"/>
          </a:xfrm>
          <a:custGeom>
            <a:avLst/>
            <a:gdLst/>
            <a:ahLst/>
            <a:cxnLst/>
            <a:rect l="l" t="t" r="r" b="b"/>
            <a:pathLst>
              <a:path w="9223610" h="6156760">
                <a:moveTo>
                  <a:pt x="0" y="0"/>
                </a:moveTo>
                <a:lnTo>
                  <a:pt x="9223610" y="0"/>
                </a:lnTo>
                <a:lnTo>
                  <a:pt x="9223610" y="6156760"/>
                </a:lnTo>
                <a:lnTo>
                  <a:pt x="0" y="61567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658724" y="2960489"/>
            <a:ext cx="7759143" cy="4248131"/>
          </a:xfrm>
          <a:custGeom>
            <a:avLst/>
            <a:gdLst/>
            <a:ahLst/>
            <a:cxnLst/>
            <a:rect l="l" t="t" r="r" b="b"/>
            <a:pathLst>
              <a:path w="7759143" h="4248131">
                <a:moveTo>
                  <a:pt x="0" y="0"/>
                </a:moveTo>
                <a:lnTo>
                  <a:pt x="7759143" y="0"/>
                </a:lnTo>
                <a:lnTo>
                  <a:pt x="7759143" y="4248131"/>
                </a:lnTo>
                <a:lnTo>
                  <a:pt x="0" y="42481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5848447" y="6856852"/>
            <a:ext cx="4224413" cy="3430148"/>
          </a:xfrm>
          <a:custGeom>
            <a:avLst/>
            <a:gdLst/>
            <a:ahLst/>
            <a:cxnLst/>
            <a:rect l="l" t="t" r="r" b="b"/>
            <a:pathLst>
              <a:path w="4224413" h="3430148">
                <a:moveTo>
                  <a:pt x="0" y="0"/>
                </a:moveTo>
                <a:lnTo>
                  <a:pt x="4224413" y="0"/>
                </a:lnTo>
                <a:lnTo>
                  <a:pt x="4224413" y="3430148"/>
                </a:lnTo>
                <a:lnTo>
                  <a:pt x="0" y="34301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3044" t="-60510" r="-39375" b="-1357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77200" y="2476500"/>
            <a:ext cx="9527444" cy="7276973"/>
            <a:chOff x="-2201878" y="0"/>
            <a:chExt cx="13268686" cy="9247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22635" cy="8907780"/>
            </a:xfrm>
            <a:custGeom>
              <a:avLst/>
              <a:gdLst/>
              <a:ahLst/>
              <a:cxnLst/>
              <a:rect l="l" t="t" r="r" b="b"/>
              <a:pathLst>
                <a:path w="11022635" h="8907780">
                  <a:moveTo>
                    <a:pt x="0" y="0"/>
                  </a:moveTo>
                  <a:lnTo>
                    <a:pt x="11022635" y="0"/>
                  </a:lnTo>
                  <a:lnTo>
                    <a:pt x="11022635" y="8907780"/>
                  </a:lnTo>
                  <a:lnTo>
                    <a:pt x="0" y="890778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2201878" y="244072"/>
              <a:ext cx="13268686" cy="900302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539748" lvl="1" indent="-269874" algn="l">
                <a:lnSpc>
                  <a:spcPts val="3749"/>
                </a:lnSpc>
                <a:spcBef>
                  <a:spcPts val="800"/>
                </a:spcBef>
                <a:buClr>
                  <a:srgbClr val="44318D"/>
                </a:buClr>
                <a:buSzPct val="115000"/>
                <a:buFont typeface="Arial"/>
                <a:buChar char="•"/>
              </a:pP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"2 bedrooms, each at least 12 square </a:t>
              </a:r>
              <a:r>
                <a:rPr lang="en-US" sz="2499" dirty="0" err="1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metres</a:t>
              </a: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, for our children ages 8 and 12"</a:t>
              </a:r>
            </a:p>
            <a:p>
              <a:pPr marL="539748" lvl="1" indent="-269874" algn="l">
                <a:lnSpc>
                  <a:spcPts val="3749"/>
                </a:lnSpc>
                <a:spcBef>
                  <a:spcPts val="800"/>
                </a:spcBef>
                <a:buClr>
                  <a:srgbClr val="44318D"/>
                </a:buClr>
                <a:buSzPct val="115000"/>
                <a:buFont typeface="Arial"/>
                <a:buChar char="•"/>
              </a:pP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"Private, secure garden where children can play safely, with space for a trampoline"</a:t>
              </a:r>
            </a:p>
            <a:p>
              <a:pPr marL="539748" lvl="1" indent="-269874" algn="l">
                <a:lnSpc>
                  <a:spcPts val="3749"/>
                </a:lnSpc>
                <a:spcBef>
                  <a:spcPts val="800"/>
                </a:spcBef>
                <a:buClr>
                  <a:srgbClr val="44318D"/>
                </a:buClr>
                <a:buSzPct val="115000"/>
                <a:buFont typeface="Arial"/>
                <a:buChar char="•"/>
              </a:pP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"Open-plan kitchen-living area for family meals and homework supervision"</a:t>
              </a:r>
            </a:p>
            <a:p>
              <a:pPr marL="539748" lvl="1" indent="-269874" algn="l">
                <a:lnSpc>
                  <a:spcPts val="3749"/>
                </a:lnSpc>
                <a:spcBef>
                  <a:spcPts val="800"/>
                </a:spcBef>
                <a:buClr>
                  <a:srgbClr val="44318D"/>
                </a:buClr>
                <a:buSzPct val="115000"/>
                <a:buFont typeface="Arial"/>
                <a:buChar char="•"/>
              </a:pP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"Family bathroom with both bath and shower, accessible for elderly grandparents"</a:t>
              </a:r>
            </a:p>
            <a:p>
              <a:pPr marL="539748" lvl="1" indent="-269874" algn="l">
                <a:lnSpc>
                  <a:spcPts val="3749"/>
                </a:lnSpc>
                <a:spcBef>
                  <a:spcPts val="800"/>
                </a:spcBef>
                <a:buClr>
                  <a:srgbClr val="44318D"/>
                </a:buClr>
                <a:buSzPct val="115000"/>
                <a:buFont typeface="Arial"/>
                <a:buChar char="•"/>
              </a:pP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"Budget: €180,000, completion by next Christmas"</a:t>
              </a:r>
            </a:p>
            <a:p>
              <a:pPr marL="539748" lvl="1" indent="-269874" algn="l">
                <a:lnSpc>
                  <a:spcPts val="3749"/>
                </a:lnSpc>
                <a:spcBef>
                  <a:spcPts val="800"/>
                </a:spcBef>
                <a:buClr>
                  <a:srgbClr val="44318D"/>
                </a:buClr>
                <a:buSzPct val="115000"/>
                <a:buFont typeface="Arial"/>
                <a:buChar char="•"/>
              </a:pP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"We're a family of four who work from home twice a week"</a:t>
              </a:r>
            </a:p>
            <a:p>
              <a:pPr marL="539748" lvl="1" indent="-269874" algn="l">
                <a:lnSpc>
                  <a:spcPts val="3749"/>
                </a:lnSpc>
                <a:spcBef>
                  <a:spcPts val="800"/>
                </a:spcBef>
                <a:buClr>
                  <a:srgbClr val="44318D"/>
                </a:buClr>
                <a:buSzPct val="115000"/>
                <a:buFont typeface="Arial"/>
                <a:buChar char="•"/>
              </a:pPr>
              <a:r>
                <a:rPr lang="en-US" sz="2499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"Quiet rural location, traditional cottage style"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11334" y="1152398"/>
            <a:ext cx="14265333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99"/>
              </a:lnSpc>
              <a:spcBef>
                <a:spcPct val="0"/>
              </a:spcBef>
            </a:pPr>
            <a:r>
              <a:rPr lang="en-US" sz="54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</a:t>
            </a:r>
            <a:r>
              <a:rPr lang="en-US" sz="5499" b="1" u="none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Better Request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162FAF-1D3B-9731-D923-EC8CB1174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3" y="1981073"/>
            <a:ext cx="7772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37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53951" y="4686300"/>
            <a:ext cx="12180095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8400" b="1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THE PLAYERS: </a:t>
            </a:r>
          </a:p>
          <a:p>
            <a:pPr algn="ctr">
              <a:lnSpc>
                <a:spcPts val="9799"/>
              </a:lnSpc>
            </a:pPr>
            <a:r>
              <a:rPr lang="en-US" sz="8400" dirty="0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The Big Five</a:t>
            </a:r>
            <a:r>
              <a:rPr lang="en-US" sz="8400" b="1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>
            <a:off x="7816836" y="1857089"/>
            <a:ext cx="2654327" cy="2206409"/>
          </a:xfrm>
          <a:custGeom>
            <a:avLst/>
            <a:gdLst/>
            <a:ahLst/>
            <a:cxnLst/>
            <a:rect l="l" t="t" r="r" b="b"/>
            <a:pathLst>
              <a:path w="2654327" h="2206409">
                <a:moveTo>
                  <a:pt x="0" y="0"/>
                </a:moveTo>
                <a:lnTo>
                  <a:pt x="2654328" y="0"/>
                </a:lnTo>
                <a:lnTo>
                  <a:pt x="2654328" y="2206409"/>
                </a:lnTo>
                <a:lnTo>
                  <a:pt x="0" y="2206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95083" y="2103434"/>
            <a:ext cx="3057120" cy="3057120"/>
          </a:xfrm>
          <a:custGeom>
            <a:avLst/>
            <a:gdLst/>
            <a:ahLst/>
            <a:cxnLst/>
            <a:rect l="l" t="t" r="r" b="b"/>
            <a:pathLst>
              <a:path w="3057120" h="3057120">
                <a:moveTo>
                  <a:pt x="0" y="0"/>
                </a:moveTo>
                <a:lnTo>
                  <a:pt x="3057120" y="0"/>
                </a:lnTo>
                <a:lnTo>
                  <a:pt x="3057120" y="3057120"/>
                </a:lnTo>
                <a:lnTo>
                  <a:pt x="0" y="3057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487108" y="2089152"/>
            <a:ext cx="3150700" cy="3056505"/>
          </a:xfrm>
          <a:custGeom>
            <a:avLst/>
            <a:gdLst/>
            <a:ahLst/>
            <a:cxnLst/>
            <a:rect l="l" t="t" r="r" b="b"/>
            <a:pathLst>
              <a:path w="3150700" h="3056505">
                <a:moveTo>
                  <a:pt x="0" y="0"/>
                </a:moveTo>
                <a:lnTo>
                  <a:pt x="3150700" y="0"/>
                </a:lnTo>
                <a:lnTo>
                  <a:pt x="3150700" y="3056505"/>
                </a:lnTo>
                <a:lnTo>
                  <a:pt x="0" y="30565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44" r="-1144" b="-54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761694" y="2103434"/>
            <a:ext cx="2962551" cy="2962551"/>
          </a:xfrm>
          <a:custGeom>
            <a:avLst/>
            <a:gdLst/>
            <a:ahLst/>
            <a:cxnLst/>
            <a:rect l="l" t="t" r="r" b="b"/>
            <a:pathLst>
              <a:path w="2962551" h="2962551">
                <a:moveTo>
                  <a:pt x="0" y="0"/>
                </a:moveTo>
                <a:lnTo>
                  <a:pt x="2962551" y="0"/>
                </a:lnTo>
                <a:lnTo>
                  <a:pt x="2962551" y="2962551"/>
                </a:lnTo>
                <a:lnTo>
                  <a:pt x="0" y="2962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902541" y="6155437"/>
            <a:ext cx="3712755" cy="3239551"/>
          </a:xfrm>
          <a:custGeom>
            <a:avLst/>
            <a:gdLst/>
            <a:ahLst/>
            <a:cxnLst/>
            <a:rect l="l" t="t" r="r" b="b"/>
            <a:pathLst>
              <a:path w="3712755" h="3239551">
                <a:moveTo>
                  <a:pt x="0" y="0"/>
                </a:moveTo>
                <a:lnTo>
                  <a:pt x="3712755" y="0"/>
                </a:lnTo>
                <a:lnTo>
                  <a:pt x="3712755" y="3239551"/>
                </a:lnTo>
                <a:lnTo>
                  <a:pt x="0" y="32395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5912" t="-23373" r="-176013" b="-330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816413" y="6103049"/>
            <a:ext cx="3890563" cy="3239551"/>
          </a:xfrm>
          <a:custGeom>
            <a:avLst/>
            <a:gdLst/>
            <a:ahLst/>
            <a:cxnLst/>
            <a:rect l="l" t="t" r="r" b="b"/>
            <a:pathLst>
              <a:path w="3890563" h="3239551">
                <a:moveTo>
                  <a:pt x="0" y="0"/>
                </a:moveTo>
                <a:lnTo>
                  <a:pt x="3890563" y="0"/>
                </a:lnTo>
                <a:lnTo>
                  <a:pt x="3890563" y="3239551"/>
                </a:lnTo>
                <a:lnTo>
                  <a:pt x="0" y="32395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6775" t="-26637" r="-35730" b="-323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5743521" y="377238"/>
            <a:ext cx="6960245" cy="1902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THE PLAYERS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84385" y="5406575"/>
            <a:ext cx="2956145" cy="34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7"/>
              </a:lnSpc>
            </a:pPr>
            <a:r>
              <a:rPr lang="en-US" sz="201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CHAT GPT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47074" y="5421168"/>
            <a:ext cx="2953139" cy="343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4"/>
              </a:lnSpc>
            </a:pPr>
            <a:r>
              <a:rPr lang="en-US" sz="2017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CLAUDE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59272" y="5408078"/>
            <a:ext cx="2941619" cy="342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sz="200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GEMINI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5125" y="9642638"/>
            <a:ext cx="2953139" cy="343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4"/>
              </a:lnSpc>
            </a:pPr>
            <a:r>
              <a:rPr lang="en-US" sz="2017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COPILOT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82349" y="9671213"/>
            <a:ext cx="2953139" cy="343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4"/>
              </a:lnSpc>
            </a:pPr>
            <a:r>
              <a:rPr lang="en-US" sz="2017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PERPLEXITY</a:t>
            </a:r>
          </a:p>
        </p:txBody>
      </p:sp>
    </p:spTree>
    <p:extLst>
      <p:ext uri="{BB962C8B-B14F-4D97-AF65-F5344CB8AC3E}">
        <p14:creationId xmlns:p14="http://schemas.microsoft.com/office/powerpoint/2010/main" val="301129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939722" y="1942725"/>
          <a:ext cx="16408555" cy="7534556"/>
        </p:xfrm>
        <a:graphic>
          <a:graphicData uri="http://schemas.openxmlformats.org/drawingml/2006/table">
            <a:tbl>
              <a:tblPr/>
              <a:tblGrid>
                <a:gridCol w="2048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6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6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6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5635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TOOL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BEST FOR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STRENGTHS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WATCH OUT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7236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2A2651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ChatGPT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General use, creative writing, drafting, versatile conversation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Strong all-rounder, handles long documents, wide range of add-on tools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Can be confidently wrong; free tier is limited; check your data settings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1884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2A2651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Claude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Long documents, PDFs, detailed analysis, natural writing tone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Excellent at analysis and careful writing; handles large documents well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Can be over-cautious; smaller free usage limits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9801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2A2651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Gemini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Google Workspace, multimodal tasks, video and audio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Deep Google integration; very long documents; can analyse video and audio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Best features cost extra; privacy settings take some digging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5381699" y="393699"/>
            <a:ext cx="7524601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 Tools Comparison</a:t>
            </a:r>
          </a:p>
        </p:txBody>
      </p:sp>
    </p:spTree>
    <p:extLst>
      <p:ext uri="{BB962C8B-B14F-4D97-AF65-F5344CB8AC3E}">
        <p14:creationId xmlns:p14="http://schemas.microsoft.com/office/powerpoint/2010/main" val="1650360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939722" y="2471597"/>
          <a:ext cx="16408555" cy="5343805"/>
        </p:xfrm>
        <a:graphic>
          <a:graphicData uri="http://schemas.openxmlformats.org/drawingml/2006/table">
            <a:tbl>
              <a:tblPr/>
              <a:tblGrid>
                <a:gridCol w="2048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6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65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06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97713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TOOL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BEST FOR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STRENGTHS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WATCH OUT</a:t>
                      </a:r>
                      <a:endParaRPr lang="en-US" sz="1100" b="1">
                        <a:solidFill>
                          <a:srgbClr val="FFFFFF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3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2533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2A2651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Perplexity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Research, fact-checking, anything that needs sources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Answers come with live citations you can click and check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Less creative; check its data retention settings; runs on other companies' models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3559"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2A2651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Copilot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Microsoft 365 users, work-account tasks, document drafting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Enterprise data protection on a work account; sits inside tools you already have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2A265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How much it can reach depends on your licence; weaker at deep research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5381699" y="393699"/>
            <a:ext cx="7524601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 Tools Comparison</a:t>
            </a:r>
          </a:p>
        </p:txBody>
      </p:sp>
    </p:spTree>
    <p:extLst>
      <p:ext uri="{BB962C8B-B14F-4D97-AF65-F5344CB8AC3E}">
        <p14:creationId xmlns:p14="http://schemas.microsoft.com/office/powerpoint/2010/main" val="758966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91656" y="500862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1" y="0"/>
                </a:lnTo>
                <a:lnTo>
                  <a:pt x="1027111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541600" y="1141838"/>
            <a:ext cx="7664592" cy="7664592"/>
          </a:xfrm>
          <a:custGeom>
            <a:avLst/>
            <a:gdLst/>
            <a:ahLst/>
            <a:cxnLst/>
            <a:rect l="l" t="t" r="r" b="b"/>
            <a:pathLst>
              <a:path w="7664592" h="7664592">
                <a:moveTo>
                  <a:pt x="0" y="0"/>
                </a:moveTo>
                <a:lnTo>
                  <a:pt x="7664592" y="0"/>
                </a:lnTo>
                <a:lnTo>
                  <a:pt x="7664592" y="7664592"/>
                </a:lnTo>
                <a:lnTo>
                  <a:pt x="0" y="76645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68400" y="882650"/>
            <a:ext cx="6553200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b="1" spc="468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ONE RULE THAT NEVER BENDS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8403" y="1508923"/>
            <a:ext cx="9373197" cy="1506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8"/>
              </a:lnSpc>
            </a:pPr>
            <a:r>
              <a:rPr lang="en-US" sz="4800" b="1" spc="-72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 student data. Nothing confidential. Ever.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403" y="3946387"/>
            <a:ext cx="9178521" cy="189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0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Your organisation uses Microsoft 365 Copilot Chat. Signing in with your work account applies enterprise data protection automatically.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68402" y="6799521"/>
            <a:ext cx="8889997" cy="2511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32"/>
              </a:lnSpc>
            </a:pPr>
            <a:r>
              <a:rPr lang="en-US" sz="2400" b="1" dirty="0">
                <a:solidFill>
                  <a:srgbClr val="44318D"/>
                </a:solidFill>
                <a:latin typeface="Poppins Bold"/>
                <a:ea typeface="Poppins Bold"/>
                <a:cs typeface="Poppins Bold"/>
                <a:sym typeface="Poppins Bold"/>
              </a:rPr>
              <a:t>What happens to your data:</a:t>
            </a:r>
          </a:p>
          <a:p>
            <a:pPr algn="l">
              <a:lnSpc>
                <a:spcPts val="4032"/>
              </a:lnSpc>
            </a:pPr>
            <a:r>
              <a:rPr lang="en-US" sz="2400" dirty="0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Chats are not used to train AI models and stay within the Microsoft 365 boundary.</a:t>
            </a:r>
          </a:p>
          <a:p>
            <a:pPr algn="l">
              <a:lnSpc>
                <a:spcPts val="4032"/>
              </a:lnSpc>
            </a:pPr>
            <a:r>
              <a:rPr lang="en-US" sz="2400" dirty="0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But pasted content loses its labels and permissions — so the rule still stands.</a:t>
            </a:r>
          </a:p>
        </p:txBody>
      </p:sp>
    </p:spTree>
    <p:extLst>
      <p:ext uri="{BB962C8B-B14F-4D97-AF65-F5344CB8AC3E}">
        <p14:creationId xmlns:p14="http://schemas.microsoft.com/office/powerpoint/2010/main" val="2664491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05662" y="4762500"/>
            <a:ext cx="14876673" cy="2432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PROMPTING ESSENTIALS: </a:t>
            </a:r>
          </a:p>
          <a:p>
            <a:pPr algn="ctr">
              <a:lnSpc>
                <a:spcPts val="9799"/>
              </a:lnSpc>
            </a:pPr>
            <a:r>
              <a:rPr lang="en-US" sz="6999" dirty="0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The basics for all your work tasks</a:t>
            </a:r>
          </a:p>
        </p:txBody>
      </p:sp>
      <p:sp>
        <p:nvSpPr>
          <p:cNvPr id="3" name="Freeform 3"/>
          <p:cNvSpPr/>
          <p:nvPr/>
        </p:nvSpPr>
        <p:spPr>
          <a:xfrm>
            <a:off x="7816836" y="1857089"/>
            <a:ext cx="2654327" cy="2206409"/>
          </a:xfrm>
          <a:custGeom>
            <a:avLst/>
            <a:gdLst/>
            <a:ahLst/>
            <a:cxnLst/>
            <a:rect l="l" t="t" r="r" b="b"/>
            <a:pathLst>
              <a:path w="2654327" h="2206409">
                <a:moveTo>
                  <a:pt x="0" y="0"/>
                </a:moveTo>
                <a:lnTo>
                  <a:pt x="2654328" y="0"/>
                </a:lnTo>
                <a:lnTo>
                  <a:pt x="2654328" y="2206409"/>
                </a:lnTo>
                <a:lnTo>
                  <a:pt x="0" y="2206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93255" y="1399794"/>
            <a:ext cx="13501491" cy="986602"/>
            <a:chOff x="0" y="0"/>
            <a:chExt cx="18001988" cy="13154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01988" cy="1315469"/>
            </a:xfrm>
            <a:custGeom>
              <a:avLst/>
              <a:gdLst/>
              <a:ahLst/>
              <a:cxnLst/>
              <a:rect l="l" t="t" r="r" b="b"/>
              <a:pathLst>
                <a:path w="18001988" h="1315469">
                  <a:moveTo>
                    <a:pt x="0" y="0"/>
                  </a:moveTo>
                  <a:lnTo>
                    <a:pt x="18001988" y="0"/>
                  </a:lnTo>
                  <a:lnTo>
                    <a:pt x="18001988" y="1315469"/>
                  </a:lnTo>
                  <a:lnTo>
                    <a:pt x="0" y="1315469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18001988" cy="124879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Why Most People Get Frustrated with AI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1504" y="3474095"/>
            <a:ext cx="16464993" cy="4323055"/>
            <a:chOff x="0" y="0"/>
            <a:chExt cx="21953324" cy="57640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53324" cy="5764073"/>
            </a:xfrm>
            <a:custGeom>
              <a:avLst/>
              <a:gdLst/>
              <a:ahLst/>
              <a:cxnLst/>
              <a:rect l="l" t="t" r="r" b="b"/>
              <a:pathLst>
                <a:path w="21953324" h="5764073">
                  <a:moveTo>
                    <a:pt x="0" y="0"/>
                  </a:moveTo>
                  <a:lnTo>
                    <a:pt x="21953324" y="0"/>
                  </a:lnTo>
                  <a:lnTo>
                    <a:pt x="21953324" y="5764073"/>
                  </a:lnTo>
                  <a:lnTo>
                    <a:pt x="0" y="5764073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21953324" cy="586884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518160" lvl="1" indent="-259080" algn="l">
                <a:lnSpc>
                  <a:spcPts val="3744"/>
                </a:lnSpc>
                <a:buFont typeface="Arial"/>
                <a:buChar char="•"/>
              </a:pPr>
              <a:r>
                <a:rPr lang="en-US" sz="2400" b="1" dirty="0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Treat AI like Google search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- typing keywords instead of having conversations</a:t>
              </a:r>
            </a:p>
            <a:p>
              <a:pPr marL="518160" lvl="1" indent="-259080" algn="l">
                <a:lnSpc>
                  <a:spcPts val="3744"/>
                </a:lnSpc>
                <a:buFont typeface="Arial"/>
                <a:buChar char="•"/>
              </a:pPr>
              <a:r>
                <a:rPr lang="en-US" sz="2400" b="1" dirty="0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 context 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- AI doesn't know who you are or what you do</a:t>
              </a:r>
            </a:p>
            <a:p>
              <a:pPr marL="518160" lvl="1" indent="-259080" algn="l">
                <a:lnSpc>
                  <a:spcPts val="3744"/>
                </a:lnSpc>
                <a:buFont typeface="Arial"/>
                <a:buChar char="•"/>
              </a:pPr>
              <a:r>
                <a:rPr lang="en-US" sz="2400" b="1" dirty="0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Vague, generic prompts 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- "Write social media posts" vs "Write Instagram posts for my handmade soap business"</a:t>
              </a:r>
            </a:p>
            <a:p>
              <a:pPr marL="518160" lvl="1" indent="-259080" algn="l">
                <a:lnSpc>
                  <a:spcPts val="3744"/>
                </a:lnSpc>
                <a:buFont typeface="Arial"/>
                <a:buChar char="•"/>
              </a:pPr>
              <a:r>
                <a:rPr lang="en-US" sz="2400" b="1" dirty="0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Accept first answer without refining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- don't iterate or ask follow-up questions</a:t>
              </a:r>
            </a:p>
            <a:p>
              <a:pPr marL="518160" lvl="1" indent="-259080" algn="l">
                <a:lnSpc>
                  <a:spcPts val="3744"/>
                </a:lnSpc>
                <a:buFont typeface="Arial"/>
                <a:buChar char="•"/>
              </a:pPr>
              <a:r>
                <a:rPr lang="en-US" sz="2400" b="1" dirty="0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Expect mind-reading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- assume AI knows your industry, audience, and goals</a:t>
              </a:r>
            </a:p>
            <a:p>
              <a:pPr marL="518160" lvl="1" indent="-259080" algn="l">
                <a:lnSpc>
                  <a:spcPts val="3744"/>
                </a:lnSpc>
                <a:buFont typeface="Arial"/>
                <a:buChar char="•"/>
              </a:pPr>
              <a:r>
                <a:rPr lang="en-US" sz="2400" b="1" dirty="0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One-size-fits-all approach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- use the same prompt style for every task</a:t>
              </a:r>
            </a:p>
            <a:p>
              <a:pPr marL="518160" lvl="1" indent="-259080" algn="l">
                <a:lnSpc>
                  <a:spcPts val="3744"/>
                </a:lnSpc>
                <a:buFont typeface="Arial"/>
                <a:buChar char="•"/>
              </a:pPr>
              <a:r>
                <a:rPr lang="en-US" sz="2400" b="1" dirty="0">
                  <a:solidFill>
                    <a:srgbClr val="1A1A1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 relationship building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 - start fresh conversations instead of building context</a:t>
              </a:r>
            </a:p>
            <a:p>
              <a:pPr algn="l">
                <a:lnSpc>
                  <a:spcPts val="3744"/>
                </a:lnSpc>
              </a:pPr>
              <a:endParaRPr lang="en-US" sz="2400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88550" y="8343900"/>
            <a:ext cx="1311090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19"/>
              </a:lnSpc>
              <a:spcBef>
                <a:spcPct val="0"/>
              </a:spcBef>
            </a:pPr>
            <a:r>
              <a:rPr lang="en-US" sz="3016" b="1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RESULT: FRUSTRATED USERS GETTING GENERIC, UNHELPFUL RESPONSES THAT SOUND LIKE EVERYONE ELSE'S</a:t>
            </a:r>
          </a:p>
        </p:txBody>
      </p:sp>
    </p:spTree>
    <p:extLst>
      <p:ext uri="{BB962C8B-B14F-4D97-AF65-F5344CB8AC3E}">
        <p14:creationId xmlns:p14="http://schemas.microsoft.com/office/powerpoint/2010/main" val="3532530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93255" y="1028700"/>
            <a:ext cx="13501491" cy="986602"/>
            <a:chOff x="0" y="0"/>
            <a:chExt cx="18001988" cy="13154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01988" cy="1315469"/>
            </a:xfrm>
            <a:custGeom>
              <a:avLst/>
              <a:gdLst/>
              <a:ahLst/>
              <a:cxnLst/>
              <a:rect l="l" t="t" r="r" b="b"/>
              <a:pathLst>
                <a:path w="18001988" h="1315469">
                  <a:moveTo>
                    <a:pt x="0" y="0"/>
                  </a:moveTo>
                  <a:lnTo>
                    <a:pt x="18001988" y="0"/>
                  </a:lnTo>
                  <a:lnTo>
                    <a:pt x="18001988" y="1315469"/>
                  </a:lnTo>
                  <a:lnTo>
                    <a:pt x="0" y="1315469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6675"/>
              <a:ext cx="18001988" cy="124879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Golden Rule 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88550" y="2599065"/>
            <a:ext cx="13110901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9"/>
              </a:lnSpc>
            </a:pPr>
            <a:r>
              <a:rPr lang="en-US" sz="6116" b="1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ASK THE CHATBOT TO </a:t>
            </a:r>
          </a:p>
          <a:p>
            <a:pPr algn="ctr">
              <a:lnSpc>
                <a:spcPts val="7339"/>
              </a:lnSpc>
              <a:spcBef>
                <a:spcPct val="0"/>
              </a:spcBef>
            </a:pPr>
            <a:r>
              <a:rPr lang="en-US" sz="6116" b="1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ASK YOU QUESTIONS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906" y="5302510"/>
            <a:ext cx="16230394" cy="4189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799" b="1" u="none" strike="noStrike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Before diving into a task, tell the AI: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799" b="1" u="none" strike="noStrike">
              <a:solidFill>
                <a:srgbClr val="1A1A1A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 u="none" strike="noStrike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"Ask me any questions you need to give me the best result."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 u="none" strike="noStrike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"What information would help you do this better?"</a:t>
            </a:r>
          </a:p>
          <a:p>
            <a:pPr marL="604519" lvl="1" indent="-302260" algn="l">
              <a:lnSpc>
                <a:spcPts val="4199"/>
              </a:lnSpc>
              <a:buFont typeface="Arial"/>
              <a:buChar char="•"/>
            </a:pPr>
            <a:r>
              <a:rPr lang="en-US" sz="2799" u="none" strike="noStrike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"Interview me about this project first."</a:t>
            </a:r>
          </a:p>
          <a:p>
            <a:pPr algn="l">
              <a:lnSpc>
                <a:spcPts val="4199"/>
              </a:lnSpc>
            </a:pPr>
            <a:endParaRPr lang="en-US" sz="2799" u="none" strike="noStrike">
              <a:solidFill>
                <a:srgbClr val="1A1A1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4199"/>
              </a:lnSpc>
            </a:pPr>
            <a:r>
              <a:rPr lang="en-US" sz="2799" b="1" u="none" strike="noStrike">
                <a:solidFill>
                  <a:srgbClr val="1A1A1A"/>
                </a:solidFill>
                <a:latin typeface="Poppins Bold"/>
                <a:ea typeface="Poppins Bold"/>
                <a:cs typeface="Poppins Bold"/>
                <a:sym typeface="Poppins Bold"/>
              </a:rPr>
              <a:t>This flips the dynamic. Instead of guessing what context to give, the AI tells you what it needs. You'll often discover things you hadn't thought to mention.</a:t>
            </a:r>
          </a:p>
        </p:txBody>
      </p:sp>
    </p:spTree>
    <p:extLst>
      <p:ext uri="{BB962C8B-B14F-4D97-AF65-F5344CB8AC3E}">
        <p14:creationId xmlns:p14="http://schemas.microsoft.com/office/powerpoint/2010/main" val="2023602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0994" y="1028700"/>
            <a:ext cx="12426012" cy="1075639"/>
            <a:chOff x="0" y="0"/>
            <a:chExt cx="16568016" cy="14341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68017" cy="1434186"/>
            </a:xfrm>
            <a:custGeom>
              <a:avLst/>
              <a:gdLst/>
              <a:ahLst/>
              <a:cxnLst/>
              <a:rect l="l" t="t" r="r" b="b"/>
              <a:pathLst>
                <a:path w="16568017" h="1434186">
                  <a:moveTo>
                    <a:pt x="0" y="0"/>
                  </a:moveTo>
                  <a:lnTo>
                    <a:pt x="16568017" y="0"/>
                  </a:lnTo>
                  <a:lnTo>
                    <a:pt x="16568017" y="1434186"/>
                  </a:lnTo>
                  <a:lnTo>
                    <a:pt x="0" y="143418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16568016" cy="13770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Building Blocks Formula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2830" y="3628518"/>
            <a:ext cx="4136329" cy="1514982"/>
            <a:chOff x="0" y="0"/>
            <a:chExt cx="4082447" cy="14952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82448" cy="1495186"/>
            </a:xfrm>
            <a:custGeom>
              <a:avLst/>
              <a:gdLst/>
              <a:ahLst/>
              <a:cxnLst/>
              <a:rect l="l" t="t" r="r" b="b"/>
              <a:pathLst>
                <a:path w="4082448" h="1495186">
                  <a:moveTo>
                    <a:pt x="0" y="249176"/>
                  </a:moveTo>
                  <a:cubicBezTo>
                    <a:pt x="0" y="111641"/>
                    <a:pt x="283050" y="0"/>
                    <a:pt x="631749" y="0"/>
                  </a:cubicBezTo>
                  <a:lnTo>
                    <a:pt x="3450701" y="0"/>
                  </a:lnTo>
                  <a:cubicBezTo>
                    <a:pt x="3799730" y="0"/>
                    <a:pt x="4082448" y="111641"/>
                    <a:pt x="4082448" y="249176"/>
                  </a:cubicBezTo>
                  <a:lnTo>
                    <a:pt x="4082448" y="1246010"/>
                  </a:lnTo>
                  <a:cubicBezTo>
                    <a:pt x="4082448" y="1383675"/>
                    <a:pt x="3799399" y="1495186"/>
                    <a:pt x="3450701" y="1495186"/>
                  </a:cubicBezTo>
                  <a:lnTo>
                    <a:pt x="631749" y="1495186"/>
                  </a:lnTo>
                  <a:cubicBezTo>
                    <a:pt x="28305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5E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82447" cy="1561922"/>
            </a:xfrm>
            <a:prstGeom prst="rect">
              <a:avLst/>
            </a:prstGeom>
          </p:spPr>
          <p:txBody>
            <a:bodyPr lIns="68627" tIns="68627" rIns="68627" bIns="68627" rtlCol="0" anchor="ctr"/>
            <a:lstStyle/>
            <a:p>
              <a:pPr algn="ctr">
                <a:lnSpc>
                  <a:spcPts val="6808"/>
                </a:lnSpc>
              </a:pPr>
              <a:r>
                <a:rPr lang="en-US" sz="5673" b="1">
                  <a:solidFill>
                    <a:srgbClr val="F9F9F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ROLE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75836" y="3628518"/>
            <a:ext cx="4136329" cy="1514982"/>
            <a:chOff x="0" y="0"/>
            <a:chExt cx="4082447" cy="14952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82448" cy="1495186"/>
            </a:xfrm>
            <a:custGeom>
              <a:avLst/>
              <a:gdLst/>
              <a:ahLst/>
              <a:cxnLst/>
              <a:rect l="l" t="t" r="r" b="b"/>
              <a:pathLst>
                <a:path w="4082448" h="1495186">
                  <a:moveTo>
                    <a:pt x="0" y="249176"/>
                  </a:moveTo>
                  <a:cubicBezTo>
                    <a:pt x="0" y="111641"/>
                    <a:pt x="283050" y="0"/>
                    <a:pt x="631749" y="0"/>
                  </a:cubicBezTo>
                  <a:lnTo>
                    <a:pt x="3450701" y="0"/>
                  </a:lnTo>
                  <a:cubicBezTo>
                    <a:pt x="3799730" y="0"/>
                    <a:pt x="4082448" y="111641"/>
                    <a:pt x="4082448" y="249176"/>
                  </a:cubicBezTo>
                  <a:lnTo>
                    <a:pt x="4082448" y="1246010"/>
                  </a:lnTo>
                  <a:cubicBezTo>
                    <a:pt x="4082448" y="1383675"/>
                    <a:pt x="3799399" y="1495186"/>
                    <a:pt x="3450701" y="1495186"/>
                  </a:cubicBezTo>
                  <a:lnTo>
                    <a:pt x="631749" y="1495186"/>
                  </a:lnTo>
                  <a:cubicBezTo>
                    <a:pt x="28305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E1669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4082447" cy="1561922"/>
            </a:xfrm>
            <a:prstGeom prst="rect">
              <a:avLst/>
            </a:prstGeom>
          </p:spPr>
          <p:txBody>
            <a:bodyPr lIns="68627" tIns="68627" rIns="68627" bIns="68627" rtlCol="0" anchor="ctr"/>
            <a:lstStyle/>
            <a:p>
              <a:pPr algn="ctr">
                <a:lnSpc>
                  <a:spcPts val="6808"/>
                </a:lnSpc>
              </a:pPr>
              <a:r>
                <a:rPr lang="en-US" sz="5673" b="1">
                  <a:solidFill>
                    <a:srgbClr val="F9F9F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TASK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122971" y="3628518"/>
            <a:ext cx="4136329" cy="1514982"/>
            <a:chOff x="0" y="0"/>
            <a:chExt cx="4082447" cy="149524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82448" cy="1495186"/>
            </a:xfrm>
            <a:custGeom>
              <a:avLst/>
              <a:gdLst/>
              <a:ahLst/>
              <a:cxnLst/>
              <a:rect l="l" t="t" r="r" b="b"/>
              <a:pathLst>
                <a:path w="4082448" h="1495186">
                  <a:moveTo>
                    <a:pt x="0" y="249176"/>
                  </a:moveTo>
                  <a:cubicBezTo>
                    <a:pt x="0" y="111641"/>
                    <a:pt x="283050" y="0"/>
                    <a:pt x="631749" y="0"/>
                  </a:cubicBezTo>
                  <a:lnTo>
                    <a:pt x="3450701" y="0"/>
                  </a:lnTo>
                  <a:cubicBezTo>
                    <a:pt x="3799730" y="0"/>
                    <a:pt x="4082448" y="111641"/>
                    <a:pt x="4082448" y="249176"/>
                  </a:cubicBezTo>
                  <a:lnTo>
                    <a:pt x="4082448" y="1246010"/>
                  </a:lnTo>
                  <a:cubicBezTo>
                    <a:pt x="4082448" y="1383675"/>
                    <a:pt x="3799399" y="1495186"/>
                    <a:pt x="3450701" y="1495186"/>
                  </a:cubicBezTo>
                  <a:lnTo>
                    <a:pt x="631749" y="1495186"/>
                  </a:lnTo>
                  <a:cubicBezTo>
                    <a:pt x="28305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8265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4082447" cy="1561922"/>
            </a:xfrm>
            <a:prstGeom prst="rect">
              <a:avLst/>
            </a:prstGeom>
          </p:spPr>
          <p:txBody>
            <a:bodyPr lIns="68627" tIns="68627" rIns="68627" bIns="68627" rtlCol="0" anchor="ctr"/>
            <a:lstStyle/>
            <a:p>
              <a:pPr algn="ctr">
                <a:lnSpc>
                  <a:spcPts val="6808"/>
                </a:lnSpc>
              </a:pPr>
              <a:r>
                <a:rPr lang="en-US" sz="5673" b="1">
                  <a:solidFill>
                    <a:srgbClr val="F9F9F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CONTEXT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052268" y="7056626"/>
            <a:ext cx="4136329" cy="1514982"/>
            <a:chOff x="0" y="0"/>
            <a:chExt cx="4082447" cy="14952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82448" cy="1495186"/>
            </a:xfrm>
            <a:custGeom>
              <a:avLst/>
              <a:gdLst/>
              <a:ahLst/>
              <a:cxnLst/>
              <a:rect l="l" t="t" r="r" b="b"/>
              <a:pathLst>
                <a:path w="4082448" h="1495186">
                  <a:moveTo>
                    <a:pt x="0" y="249176"/>
                  </a:moveTo>
                  <a:cubicBezTo>
                    <a:pt x="0" y="111641"/>
                    <a:pt x="283050" y="0"/>
                    <a:pt x="631749" y="0"/>
                  </a:cubicBezTo>
                  <a:lnTo>
                    <a:pt x="3450701" y="0"/>
                  </a:lnTo>
                  <a:cubicBezTo>
                    <a:pt x="3799730" y="0"/>
                    <a:pt x="4082448" y="111641"/>
                    <a:pt x="4082448" y="249176"/>
                  </a:cubicBezTo>
                  <a:lnTo>
                    <a:pt x="4082448" y="1246010"/>
                  </a:lnTo>
                  <a:cubicBezTo>
                    <a:pt x="4082448" y="1383675"/>
                    <a:pt x="3799399" y="1495186"/>
                    <a:pt x="3450701" y="1495186"/>
                  </a:cubicBezTo>
                  <a:lnTo>
                    <a:pt x="631749" y="1495186"/>
                  </a:lnTo>
                  <a:cubicBezTo>
                    <a:pt x="28305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5E7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4082447" cy="1561922"/>
            </a:xfrm>
            <a:prstGeom prst="rect">
              <a:avLst/>
            </a:prstGeom>
          </p:spPr>
          <p:txBody>
            <a:bodyPr lIns="68627" tIns="68627" rIns="68627" bIns="68627" rtlCol="0" anchor="ctr"/>
            <a:lstStyle/>
            <a:p>
              <a:pPr algn="ctr">
                <a:lnSpc>
                  <a:spcPts val="6808"/>
                </a:lnSpc>
              </a:pPr>
              <a:r>
                <a:rPr lang="en-US" sz="5673" b="1">
                  <a:solidFill>
                    <a:srgbClr val="F9F9F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FORMAT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099404" y="7056626"/>
            <a:ext cx="4136329" cy="1514982"/>
            <a:chOff x="0" y="0"/>
            <a:chExt cx="4082447" cy="14952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082448" cy="1495186"/>
            </a:xfrm>
            <a:custGeom>
              <a:avLst/>
              <a:gdLst/>
              <a:ahLst/>
              <a:cxnLst/>
              <a:rect l="l" t="t" r="r" b="b"/>
              <a:pathLst>
                <a:path w="4082448" h="1495186">
                  <a:moveTo>
                    <a:pt x="0" y="249176"/>
                  </a:moveTo>
                  <a:cubicBezTo>
                    <a:pt x="0" y="111641"/>
                    <a:pt x="283050" y="0"/>
                    <a:pt x="631749" y="0"/>
                  </a:cubicBezTo>
                  <a:lnTo>
                    <a:pt x="3450701" y="0"/>
                  </a:lnTo>
                  <a:cubicBezTo>
                    <a:pt x="3799730" y="0"/>
                    <a:pt x="4082448" y="111641"/>
                    <a:pt x="4082448" y="249176"/>
                  </a:cubicBezTo>
                  <a:lnTo>
                    <a:pt x="4082448" y="1246010"/>
                  </a:lnTo>
                  <a:cubicBezTo>
                    <a:pt x="4082448" y="1383675"/>
                    <a:pt x="3799399" y="1495186"/>
                    <a:pt x="3450701" y="1495186"/>
                  </a:cubicBezTo>
                  <a:lnTo>
                    <a:pt x="631749" y="1495186"/>
                  </a:lnTo>
                  <a:cubicBezTo>
                    <a:pt x="28305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E1669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4082447" cy="1561922"/>
            </a:xfrm>
            <a:prstGeom prst="rect">
              <a:avLst/>
            </a:prstGeom>
          </p:spPr>
          <p:txBody>
            <a:bodyPr lIns="68627" tIns="68627" rIns="68627" bIns="68627" rtlCol="0" anchor="ctr"/>
            <a:lstStyle/>
            <a:p>
              <a:pPr algn="ctr">
                <a:lnSpc>
                  <a:spcPts val="6808"/>
                </a:lnSpc>
              </a:pPr>
              <a:r>
                <a:rPr lang="en-US" sz="5673" b="1">
                  <a:solidFill>
                    <a:srgbClr val="F9F9F9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TONE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5464216" y="3829210"/>
            <a:ext cx="1146562" cy="1113598"/>
          </a:xfrm>
          <a:custGeom>
            <a:avLst/>
            <a:gdLst/>
            <a:ahLst/>
            <a:cxnLst/>
            <a:rect l="l" t="t" r="r" b="b"/>
            <a:pathLst>
              <a:path w="1146562" h="1113598">
                <a:moveTo>
                  <a:pt x="0" y="0"/>
                </a:moveTo>
                <a:lnTo>
                  <a:pt x="1146562" y="0"/>
                </a:lnTo>
                <a:lnTo>
                  <a:pt x="1146562" y="1113598"/>
                </a:lnTo>
                <a:lnTo>
                  <a:pt x="0" y="111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1594287" y="3829210"/>
            <a:ext cx="1146562" cy="1113598"/>
          </a:xfrm>
          <a:custGeom>
            <a:avLst/>
            <a:gdLst/>
            <a:ahLst/>
            <a:cxnLst/>
            <a:rect l="l" t="t" r="r" b="b"/>
            <a:pathLst>
              <a:path w="1146562" h="1113598">
                <a:moveTo>
                  <a:pt x="0" y="0"/>
                </a:moveTo>
                <a:lnTo>
                  <a:pt x="1146562" y="0"/>
                </a:lnTo>
                <a:lnTo>
                  <a:pt x="1146562" y="1113598"/>
                </a:lnTo>
                <a:lnTo>
                  <a:pt x="0" y="111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8570719" y="7257318"/>
            <a:ext cx="1146562" cy="1113598"/>
          </a:xfrm>
          <a:custGeom>
            <a:avLst/>
            <a:gdLst/>
            <a:ahLst/>
            <a:cxnLst/>
            <a:rect l="l" t="t" r="r" b="b"/>
            <a:pathLst>
              <a:path w="1146562" h="1113598">
                <a:moveTo>
                  <a:pt x="0" y="0"/>
                </a:moveTo>
                <a:lnTo>
                  <a:pt x="1146562" y="0"/>
                </a:lnTo>
                <a:lnTo>
                  <a:pt x="1146562" y="1113598"/>
                </a:lnTo>
                <a:lnTo>
                  <a:pt x="0" y="111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61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0994" y="508000"/>
            <a:ext cx="12426012" cy="2032000"/>
            <a:chOff x="0" y="0"/>
            <a:chExt cx="16568016" cy="14341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68017" cy="1434186"/>
            </a:xfrm>
            <a:custGeom>
              <a:avLst/>
              <a:gdLst/>
              <a:ahLst/>
              <a:cxnLst/>
              <a:rect l="l" t="t" r="r" b="b"/>
              <a:pathLst>
                <a:path w="16568017" h="1434186">
                  <a:moveTo>
                    <a:pt x="0" y="0"/>
                  </a:moveTo>
                  <a:lnTo>
                    <a:pt x="16568017" y="0"/>
                  </a:lnTo>
                  <a:lnTo>
                    <a:pt x="16568017" y="1434186"/>
                  </a:lnTo>
                  <a:lnTo>
                    <a:pt x="0" y="143418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16568016" cy="13770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000"/>
                </a:lnSpc>
                <a:buNone/>
              </a:pPr>
              <a:r>
                <a:rPr lang="en-US" sz="1800" dirty="0">
                  <a:solidFill>
                    <a:srgbClr val="E1669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PROMPTING ESSENTIALS</a:t>
              </a:r>
            </a:p>
            <a:p>
              <a:pPr algn="ctr">
                <a:lnSpc>
                  <a:spcPts val="6000"/>
                </a:lnSpc>
                <a:buNone/>
              </a:pPr>
              <a:r>
                <a:rPr lang="en-US" sz="5400" b="1" dirty="0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Role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95706" y="2984500"/>
            <a:ext cx="15263594" cy="6656680"/>
            <a:chOff x="0" y="0"/>
            <a:chExt cx="18534619" cy="80832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34619" cy="8083222"/>
            </a:xfrm>
            <a:custGeom>
              <a:avLst/>
              <a:gdLst/>
              <a:ahLst/>
              <a:cxnLst/>
              <a:rect l="l" t="t" r="r" b="b"/>
              <a:pathLst>
                <a:path w="18534619" h="8083222">
                  <a:moveTo>
                    <a:pt x="0" y="0"/>
                  </a:moveTo>
                  <a:lnTo>
                    <a:pt x="18534619" y="0"/>
                  </a:lnTo>
                  <a:lnTo>
                    <a:pt x="18534619" y="8083222"/>
                  </a:lnTo>
                  <a:lnTo>
                    <a:pt x="0" y="808322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18534619" cy="818799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744"/>
                </a:lnSpc>
              </a:pP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Who should the AI act as? This focuses the answer.</a:t>
              </a:r>
            </a:p>
            <a:p>
              <a:pPr algn="l">
                <a:lnSpc>
                  <a:spcPts val="3744"/>
                </a:lnSpc>
              </a:pPr>
              <a:endParaRPr lang="en-US" sz="2400" dirty="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 dirty="0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Examples:</a:t>
              </a:r>
            </a:p>
            <a:p>
              <a:pPr algn="l">
                <a:lnSpc>
                  <a:spcPts val="3744"/>
                </a:lnSpc>
              </a:pP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“Act as an experienced curriculum designer reviewing this scheme of work.”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“You’re a literacy specialist helping me simplify a dense handout.”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“Act as a skeptical learner reading my assignment brief — tell me what isn’t clear.”</a:t>
              </a:r>
            </a:p>
            <a:p>
              <a:pPr algn="l">
                <a:lnSpc>
                  <a:spcPts val="3744"/>
                </a:lnSpc>
              </a:pPr>
              <a:endParaRPr lang="en-US" sz="2400" dirty="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 dirty="0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When to use: 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when you want specific expertise or a particular perspective, not a generic answer.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9893" y="2984500"/>
            <a:ext cx="1257615" cy="1208212"/>
            <a:chOff x="0" y="0"/>
            <a:chExt cx="1556387" cy="14952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56388" cy="1495186"/>
            </a:xfrm>
            <a:custGeom>
              <a:avLst/>
              <a:gdLst/>
              <a:ahLst/>
              <a:cxnLst/>
              <a:rect l="l" t="t" r="r" b="b"/>
              <a:pathLst>
                <a:path w="1556388" h="1495186">
                  <a:moveTo>
                    <a:pt x="0" y="249176"/>
                  </a:moveTo>
                  <a:cubicBezTo>
                    <a:pt x="0" y="111641"/>
                    <a:pt x="107910" y="0"/>
                    <a:pt x="240847" y="0"/>
                  </a:cubicBezTo>
                  <a:lnTo>
                    <a:pt x="1315541" y="0"/>
                  </a:lnTo>
                  <a:cubicBezTo>
                    <a:pt x="1448604" y="0"/>
                    <a:pt x="1556388" y="111641"/>
                    <a:pt x="1556388" y="249176"/>
                  </a:cubicBezTo>
                  <a:lnTo>
                    <a:pt x="1556388" y="1246010"/>
                  </a:lnTo>
                  <a:cubicBezTo>
                    <a:pt x="1556388" y="1383675"/>
                    <a:pt x="1448478" y="1495186"/>
                    <a:pt x="1315541" y="1495186"/>
                  </a:cubicBezTo>
                  <a:lnTo>
                    <a:pt x="240847" y="1495186"/>
                  </a:lnTo>
                  <a:cubicBezTo>
                    <a:pt x="10791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8265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556387" cy="1542872"/>
            </a:xfrm>
            <a:prstGeom prst="rect">
              <a:avLst/>
            </a:prstGeom>
          </p:spPr>
          <p:txBody>
            <a:bodyPr lIns="54731" tIns="54731" rIns="54731" bIns="54731" rtlCol="0" anchor="ctr"/>
            <a:lstStyle/>
            <a:p>
              <a:pPr algn="ctr">
                <a:lnSpc>
                  <a:spcPts val="5429"/>
                </a:lnSpc>
              </a:pPr>
              <a:r>
                <a:rPr lang="en-US" sz="4524">
                  <a:solidFill>
                    <a:srgbClr val="F9F9F9"/>
                  </a:solidFill>
                  <a:latin typeface="Poppins"/>
                  <a:ea typeface="Poppins"/>
                  <a:cs typeface="Poppins"/>
                  <a:sym typeface="Poppins"/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10795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0994" y="508000"/>
            <a:ext cx="12426012" cy="2032000"/>
            <a:chOff x="0" y="0"/>
            <a:chExt cx="16568016" cy="14341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68017" cy="1434186"/>
            </a:xfrm>
            <a:custGeom>
              <a:avLst/>
              <a:gdLst/>
              <a:ahLst/>
              <a:cxnLst/>
              <a:rect l="l" t="t" r="r" b="b"/>
              <a:pathLst>
                <a:path w="16568017" h="1434186">
                  <a:moveTo>
                    <a:pt x="0" y="0"/>
                  </a:moveTo>
                  <a:lnTo>
                    <a:pt x="16568017" y="0"/>
                  </a:lnTo>
                  <a:lnTo>
                    <a:pt x="16568017" y="1434186"/>
                  </a:lnTo>
                  <a:lnTo>
                    <a:pt x="0" y="143418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16568016" cy="13770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000"/>
                </a:lnSpc>
                <a:buNone/>
              </a:pPr>
              <a:r>
                <a:rPr lang="en-US" sz="1800" dirty="0">
                  <a:solidFill>
                    <a:srgbClr val="E1669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PROMPTING ESSENTIALS</a:t>
              </a:r>
            </a:p>
            <a:p>
              <a:pPr algn="ctr">
                <a:lnSpc>
                  <a:spcPts val="6000"/>
                </a:lnSpc>
                <a:buNone/>
              </a:pPr>
              <a:r>
                <a:rPr lang="en-US" sz="5400" b="1" dirty="0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Task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95706" y="2984500"/>
            <a:ext cx="15263594" cy="6656680"/>
            <a:chOff x="0" y="0"/>
            <a:chExt cx="18534619" cy="80832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34619" cy="8083222"/>
            </a:xfrm>
            <a:custGeom>
              <a:avLst/>
              <a:gdLst/>
              <a:ahLst/>
              <a:cxnLst/>
              <a:rect l="l" t="t" r="r" b="b"/>
              <a:pathLst>
                <a:path w="18534619" h="8083222">
                  <a:moveTo>
                    <a:pt x="0" y="0"/>
                  </a:moveTo>
                  <a:lnTo>
                    <a:pt x="18534619" y="0"/>
                  </a:lnTo>
                  <a:lnTo>
                    <a:pt x="18534619" y="8083222"/>
                  </a:lnTo>
                  <a:lnTo>
                    <a:pt x="0" y="808322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18534619" cy="818799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744"/>
                </a:lnSpc>
              </a:pP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What do you want it to do? Be specific, not vague.</a:t>
              </a:r>
            </a:p>
            <a:p>
              <a:pPr algn="l">
                <a:lnSpc>
                  <a:spcPts val="3744"/>
                </a:lnSpc>
              </a:pPr>
              <a:endParaRPr lang="en-US" sz="2400" dirty="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 dirty="0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Vague: 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“Help me with this lesson.”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 b="1" dirty="0">
                  <a:solidFill>
                    <a:srgbClr val="00BF6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Specific: 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“Write five short-answer questions on photosynthesis for a mixed-ability class of 15-year-olds.”</a:t>
              </a:r>
            </a:p>
            <a:p>
              <a:pPr algn="l">
                <a:lnSpc>
                  <a:spcPts val="3744"/>
                </a:lnSpc>
              </a:pPr>
              <a:endParaRPr lang="en-US" sz="2400" dirty="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 dirty="0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Tip: </a:t>
              </a:r>
              <a:r>
                <a:rPr lang="en-US" sz="2400" dirty="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one task at a time. Don’t ask for a lesson plan, a worksheet and a quiz in one go — break it up, or ask it to split the request into steps for you.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9893" y="2946017"/>
            <a:ext cx="1257616" cy="1246694"/>
            <a:chOff x="0" y="-47625"/>
            <a:chExt cx="1556388" cy="15428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56388" cy="1495186"/>
            </a:xfrm>
            <a:custGeom>
              <a:avLst/>
              <a:gdLst/>
              <a:ahLst/>
              <a:cxnLst/>
              <a:rect l="l" t="t" r="r" b="b"/>
              <a:pathLst>
                <a:path w="1556388" h="1495186">
                  <a:moveTo>
                    <a:pt x="0" y="249176"/>
                  </a:moveTo>
                  <a:cubicBezTo>
                    <a:pt x="0" y="111641"/>
                    <a:pt x="107910" y="0"/>
                    <a:pt x="240847" y="0"/>
                  </a:cubicBezTo>
                  <a:lnTo>
                    <a:pt x="1315541" y="0"/>
                  </a:lnTo>
                  <a:cubicBezTo>
                    <a:pt x="1448604" y="0"/>
                    <a:pt x="1556388" y="111641"/>
                    <a:pt x="1556388" y="249176"/>
                  </a:cubicBezTo>
                  <a:lnTo>
                    <a:pt x="1556388" y="1246010"/>
                  </a:lnTo>
                  <a:cubicBezTo>
                    <a:pt x="1556388" y="1383675"/>
                    <a:pt x="1448478" y="1495186"/>
                    <a:pt x="1315541" y="1495186"/>
                  </a:cubicBezTo>
                  <a:lnTo>
                    <a:pt x="240847" y="1495186"/>
                  </a:lnTo>
                  <a:cubicBezTo>
                    <a:pt x="10791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8265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556387" cy="1542872"/>
            </a:xfrm>
            <a:prstGeom prst="rect">
              <a:avLst/>
            </a:prstGeom>
          </p:spPr>
          <p:txBody>
            <a:bodyPr lIns="54731" tIns="54731" rIns="54731" bIns="54731" rtlCol="0" anchor="ctr"/>
            <a:lstStyle/>
            <a:p>
              <a:pPr algn="ctr">
                <a:lnSpc>
                  <a:spcPts val="5429"/>
                </a:lnSpc>
              </a:pPr>
              <a:r>
                <a:rPr lang="en-US" sz="4524" dirty="0">
                  <a:solidFill>
                    <a:srgbClr val="F9F9F9"/>
                  </a:solidFill>
                  <a:latin typeface="Poppins"/>
                  <a:ea typeface="Poppins"/>
                  <a:cs typeface="Poppins"/>
                  <a:sym typeface="Poppins"/>
                </a:rPr>
                <a:t>02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9097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0994" y="508000"/>
            <a:ext cx="12426012" cy="2032000"/>
            <a:chOff x="0" y="0"/>
            <a:chExt cx="16568016" cy="14341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68017" cy="1434186"/>
            </a:xfrm>
            <a:custGeom>
              <a:avLst/>
              <a:gdLst/>
              <a:ahLst/>
              <a:cxnLst/>
              <a:rect l="l" t="t" r="r" b="b"/>
              <a:pathLst>
                <a:path w="16568017" h="1434186">
                  <a:moveTo>
                    <a:pt x="0" y="0"/>
                  </a:moveTo>
                  <a:lnTo>
                    <a:pt x="16568017" y="0"/>
                  </a:lnTo>
                  <a:lnTo>
                    <a:pt x="16568017" y="1434186"/>
                  </a:lnTo>
                  <a:lnTo>
                    <a:pt x="0" y="143418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16568016" cy="13770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000"/>
                </a:lnSpc>
                <a:buNone/>
              </a:pPr>
              <a:r>
                <a:rPr lang="en-US" sz="1800" dirty="0">
                  <a:solidFill>
                    <a:srgbClr val="E1669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PROMPTING ESSENTIALS</a:t>
              </a:r>
            </a:p>
            <a:p>
              <a:pPr algn="ctr">
                <a:lnSpc>
                  <a:spcPts val="6000"/>
                </a:lnSpc>
                <a:buNone/>
              </a:pPr>
              <a:r>
                <a:rPr lang="en-US" sz="5400" b="1" dirty="0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Context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95706" y="2984500"/>
            <a:ext cx="15263594" cy="6656680"/>
            <a:chOff x="0" y="0"/>
            <a:chExt cx="18534619" cy="80832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34619" cy="8083222"/>
            </a:xfrm>
            <a:custGeom>
              <a:avLst/>
              <a:gdLst/>
              <a:ahLst/>
              <a:cxnLst/>
              <a:rect l="l" t="t" r="r" b="b"/>
              <a:pathLst>
                <a:path w="18534619" h="8083222">
                  <a:moveTo>
                    <a:pt x="0" y="0"/>
                  </a:moveTo>
                  <a:lnTo>
                    <a:pt x="18534619" y="0"/>
                  </a:lnTo>
                  <a:lnTo>
                    <a:pt x="18534619" y="8083222"/>
                  </a:lnTo>
                  <a:lnTo>
                    <a:pt x="0" y="808322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18534619" cy="818799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4000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Who are you? Who are your learners? Why does this matter?</a:t>
              </a:r>
            </a:p>
            <a:p>
              <a:pPr algn="l">
                <a:lnSpc>
                  <a:spcPts val="4000"/>
                </a:lnSpc>
              </a:pPr>
              <a:endParaRPr lang="en-US" sz="240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4000"/>
                </a:lnSpc>
              </a:pPr>
              <a:r>
                <a:rPr lang="en-US" sz="2400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Without context: </a:t>
              </a: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“Write a revision guide.”</a:t>
              </a:r>
            </a:p>
            <a:p>
              <a:pPr algn="l">
                <a:lnSpc>
                  <a:spcPts val="4000"/>
                </a:lnSpc>
              </a:pPr>
              <a:r>
                <a:rPr lang="en-US" sz="2400" b="1">
                  <a:solidFill>
                    <a:srgbClr val="00BF63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With context: </a:t>
              </a: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“I teach an evening class of adult returners. Many have been out of education for years and lose confidence when the language gets technical.”</a:t>
              </a:r>
            </a:p>
            <a:p>
              <a:pPr algn="l">
                <a:lnSpc>
                  <a:spcPts val="4000"/>
                </a:lnSpc>
              </a:pPr>
              <a:endParaRPr lang="en-US" sz="240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4000"/>
                </a:lnSpc>
              </a:pPr>
              <a:r>
                <a:rPr lang="en-US" sz="2400" b="1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Context helps it understand:</a:t>
              </a:r>
            </a:p>
            <a:p>
              <a:pPr algn="l">
                <a:lnSpc>
                  <a:spcPts val="4000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Your subject, and the level you teach</a:t>
              </a:r>
            </a:p>
            <a:p>
              <a:pPr algn="l">
                <a:lnSpc>
                  <a:spcPts val="4000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Who your learners are and what they find hard</a:t>
              </a:r>
            </a:p>
            <a:p>
              <a:pPr algn="l">
                <a:lnSpc>
                  <a:spcPts val="4000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Constraints — time, reading age, assessment rules</a:t>
              </a:r>
            </a:p>
            <a:p>
              <a:pPr algn="l">
                <a:lnSpc>
                  <a:spcPts val="4000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The stakes — a five-minute starter or a graded assessment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9893" y="2984500"/>
            <a:ext cx="1257615" cy="1208212"/>
            <a:chOff x="0" y="0"/>
            <a:chExt cx="1556387" cy="14952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56388" cy="1495186"/>
            </a:xfrm>
            <a:custGeom>
              <a:avLst/>
              <a:gdLst/>
              <a:ahLst/>
              <a:cxnLst/>
              <a:rect l="l" t="t" r="r" b="b"/>
              <a:pathLst>
                <a:path w="1556388" h="1495186">
                  <a:moveTo>
                    <a:pt x="0" y="249176"/>
                  </a:moveTo>
                  <a:cubicBezTo>
                    <a:pt x="0" y="111641"/>
                    <a:pt x="107910" y="0"/>
                    <a:pt x="240847" y="0"/>
                  </a:cubicBezTo>
                  <a:lnTo>
                    <a:pt x="1315541" y="0"/>
                  </a:lnTo>
                  <a:cubicBezTo>
                    <a:pt x="1448604" y="0"/>
                    <a:pt x="1556388" y="111641"/>
                    <a:pt x="1556388" y="249176"/>
                  </a:cubicBezTo>
                  <a:lnTo>
                    <a:pt x="1556388" y="1246010"/>
                  </a:lnTo>
                  <a:cubicBezTo>
                    <a:pt x="1556388" y="1383675"/>
                    <a:pt x="1448478" y="1495186"/>
                    <a:pt x="1315541" y="1495186"/>
                  </a:cubicBezTo>
                  <a:lnTo>
                    <a:pt x="240847" y="1495186"/>
                  </a:lnTo>
                  <a:cubicBezTo>
                    <a:pt x="10791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8265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556387" cy="1542872"/>
            </a:xfrm>
            <a:prstGeom prst="rect">
              <a:avLst/>
            </a:prstGeom>
          </p:spPr>
          <p:txBody>
            <a:bodyPr lIns="54731" tIns="54731" rIns="54731" bIns="54731" rtlCol="0" anchor="ctr"/>
            <a:lstStyle/>
            <a:p>
              <a:pPr algn="ctr">
                <a:lnSpc>
                  <a:spcPts val="5429"/>
                </a:lnSpc>
              </a:pPr>
              <a:r>
                <a:rPr lang="en-US" sz="4524">
                  <a:solidFill>
                    <a:srgbClr val="F9F9F9"/>
                  </a:solidFill>
                  <a:latin typeface="Poppins"/>
                  <a:ea typeface="Poppins"/>
                  <a:cs typeface="Poppins"/>
                  <a:sym typeface="Poppins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9687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0994" y="508000"/>
            <a:ext cx="12426012" cy="2032000"/>
            <a:chOff x="0" y="0"/>
            <a:chExt cx="16568016" cy="14341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68017" cy="1434186"/>
            </a:xfrm>
            <a:custGeom>
              <a:avLst/>
              <a:gdLst/>
              <a:ahLst/>
              <a:cxnLst/>
              <a:rect l="l" t="t" r="r" b="b"/>
              <a:pathLst>
                <a:path w="16568017" h="1434186">
                  <a:moveTo>
                    <a:pt x="0" y="0"/>
                  </a:moveTo>
                  <a:lnTo>
                    <a:pt x="16568017" y="0"/>
                  </a:lnTo>
                  <a:lnTo>
                    <a:pt x="16568017" y="1434186"/>
                  </a:lnTo>
                  <a:lnTo>
                    <a:pt x="0" y="143418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16568016" cy="13770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000"/>
                </a:lnSpc>
                <a:buNone/>
              </a:pPr>
              <a:r>
                <a:rPr lang="en-US" sz="1800" dirty="0">
                  <a:solidFill>
                    <a:srgbClr val="E1669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PROMPTING ESSENTIALS</a:t>
              </a:r>
            </a:p>
            <a:p>
              <a:pPr algn="ctr">
                <a:lnSpc>
                  <a:spcPts val="6000"/>
                </a:lnSpc>
                <a:buNone/>
              </a:pPr>
              <a:r>
                <a:rPr lang="en-US" sz="5400" b="1" dirty="0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Format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95706" y="2984500"/>
            <a:ext cx="15263594" cy="6656680"/>
            <a:chOff x="0" y="0"/>
            <a:chExt cx="18534619" cy="80832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34619" cy="8083222"/>
            </a:xfrm>
            <a:custGeom>
              <a:avLst/>
              <a:gdLst/>
              <a:ahLst/>
              <a:cxnLst/>
              <a:rect l="l" t="t" r="r" b="b"/>
              <a:pathLst>
                <a:path w="18534619" h="8083222">
                  <a:moveTo>
                    <a:pt x="0" y="0"/>
                  </a:moveTo>
                  <a:lnTo>
                    <a:pt x="18534619" y="0"/>
                  </a:lnTo>
                  <a:lnTo>
                    <a:pt x="18534619" y="8083222"/>
                  </a:lnTo>
                  <a:lnTo>
                    <a:pt x="0" y="808322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18534619" cy="818799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How do you want the output? Don’t leave it to guess.</a:t>
              </a:r>
            </a:p>
            <a:p>
              <a:pPr algn="l">
                <a:lnSpc>
                  <a:spcPts val="3744"/>
                </a:lnSpc>
              </a:pPr>
              <a:endParaRPr lang="en-US" sz="240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Examples:</a:t>
              </a:r>
            </a:p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“Give me a table with question, answer and marks.”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“Three bullet points a learner could read in a minute.”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“Keep it under 200 words, at a reading age of 12.”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“Write it as a handout, not an essay.”</a:t>
              </a:r>
            </a:p>
            <a:p>
              <a:pPr algn="l">
                <a:lnSpc>
                  <a:spcPts val="3744"/>
                </a:lnSpc>
              </a:pPr>
              <a:endParaRPr lang="en-US" sz="240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Tip: </a:t>
              </a: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ask for variations — “give me three versions at different difficulty levels” saves you rewriting.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9893" y="2984500"/>
            <a:ext cx="1257615" cy="1208212"/>
            <a:chOff x="0" y="0"/>
            <a:chExt cx="1556387" cy="14952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56388" cy="1495186"/>
            </a:xfrm>
            <a:custGeom>
              <a:avLst/>
              <a:gdLst/>
              <a:ahLst/>
              <a:cxnLst/>
              <a:rect l="l" t="t" r="r" b="b"/>
              <a:pathLst>
                <a:path w="1556388" h="1495186">
                  <a:moveTo>
                    <a:pt x="0" y="249176"/>
                  </a:moveTo>
                  <a:cubicBezTo>
                    <a:pt x="0" y="111641"/>
                    <a:pt x="107910" y="0"/>
                    <a:pt x="240847" y="0"/>
                  </a:cubicBezTo>
                  <a:lnTo>
                    <a:pt x="1315541" y="0"/>
                  </a:lnTo>
                  <a:cubicBezTo>
                    <a:pt x="1448604" y="0"/>
                    <a:pt x="1556388" y="111641"/>
                    <a:pt x="1556388" y="249176"/>
                  </a:cubicBezTo>
                  <a:lnTo>
                    <a:pt x="1556388" y="1246010"/>
                  </a:lnTo>
                  <a:cubicBezTo>
                    <a:pt x="1556388" y="1383675"/>
                    <a:pt x="1448478" y="1495186"/>
                    <a:pt x="1315541" y="1495186"/>
                  </a:cubicBezTo>
                  <a:lnTo>
                    <a:pt x="240847" y="1495186"/>
                  </a:lnTo>
                  <a:cubicBezTo>
                    <a:pt x="10791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8265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556387" cy="1542872"/>
            </a:xfrm>
            <a:prstGeom prst="rect">
              <a:avLst/>
            </a:prstGeom>
          </p:spPr>
          <p:txBody>
            <a:bodyPr lIns="54731" tIns="54731" rIns="54731" bIns="54731" rtlCol="0" anchor="ctr"/>
            <a:lstStyle/>
            <a:p>
              <a:pPr algn="ctr">
                <a:lnSpc>
                  <a:spcPts val="5429"/>
                </a:lnSpc>
              </a:pPr>
              <a:r>
                <a:rPr lang="en-US" sz="4524">
                  <a:solidFill>
                    <a:srgbClr val="F9F9F9"/>
                  </a:solidFill>
                  <a:latin typeface="Poppins"/>
                  <a:ea typeface="Poppins"/>
                  <a:cs typeface="Poppins"/>
                  <a:sym typeface="Poppins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499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0994" y="508000"/>
            <a:ext cx="12426012" cy="2032000"/>
            <a:chOff x="0" y="0"/>
            <a:chExt cx="16568016" cy="14341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568017" cy="1434186"/>
            </a:xfrm>
            <a:custGeom>
              <a:avLst/>
              <a:gdLst/>
              <a:ahLst/>
              <a:cxnLst/>
              <a:rect l="l" t="t" r="r" b="b"/>
              <a:pathLst>
                <a:path w="16568017" h="1434186">
                  <a:moveTo>
                    <a:pt x="0" y="0"/>
                  </a:moveTo>
                  <a:lnTo>
                    <a:pt x="16568017" y="0"/>
                  </a:lnTo>
                  <a:lnTo>
                    <a:pt x="16568017" y="1434186"/>
                  </a:lnTo>
                  <a:lnTo>
                    <a:pt x="0" y="1434186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16568016" cy="13770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000"/>
                </a:lnSpc>
                <a:buNone/>
              </a:pPr>
              <a:r>
                <a:rPr lang="en-US" sz="1800" dirty="0">
                  <a:solidFill>
                    <a:srgbClr val="E1669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PROMPTING ESSENTIALS</a:t>
              </a:r>
            </a:p>
            <a:p>
              <a:pPr algn="ctr">
                <a:lnSpc>
                  <a:spcPts val="6000"/>
                </a:lnSpc>
                <a:buNone/>
              </a:pPr>
              <a:r>
                <a:rPr lang="en-US" sz="5400" b="1" dirty="0">
                  <a:solidFill>
                    <a:srgbClr val="2A1B3C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Tone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95706" y="2984500"/>
            <a:ext cx="15263594" cy="6656680"/>
            <a:chOff x="0" y="0"/>
            <a:chExt cx="18534619" cy="80832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534619" cy="8083222"/>
            </a:xfrm>
            <a:custGeom>
              <a:avLst/>
              <a:gdLst/>
              <a:ahLst/>
              <a:cxnLst/>
              <a:rect l="l" t="t" r="r" b="b"/>
              <a:pathLst>
                <a:path w="18534619" h="8083222">
                  <a:moveTo>
                    <a:pt x="0" y="0"/>
                  </a:moveTo>
                  <a:lnTo>
                    <a:pt x="18534619" y="0"/>
                  </a:lnTo>
                  <a:lnTo>
                    <a:pt x="18534619" y="8083222"/>
                  </a:lnTo>
                  <a:lnTo>
                    <a:pt x="0" y="8083222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18534619" cy="818799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How should it sound? This is the one that stops the output sounding like a machine.</a:t>
              </a:r>
            </a:p>
            <a:p>
              <a:pPr algn="l">
                <a:lnSpc>
                  <a:spcPts val="3744"/>
                </a:lnSpc>
              </a:pPr>
              <a:endParaRPr lang="en-US" sz="240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Examples:</a:t>
              </a:r>
            </a:p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“Here’s a handout I wrote — match this tone.”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“Warm and encouraging, plain English, no jargon.”</a:t>
              </a:r>
            </a:p>
            <a:p>
              <a:pPr algn="l">
                <a:lnSpc>
                  <a:spcPts val="3744"/>
                </a:lnSpc>
              </a:pP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“Write it the way I’d say it out loud to a learner.”</a:t>
              </a:r>
            </a:p>
            <a:p>
              <a:pPr algn="l">
                <a:lnSpc>
                  <a:spcPts val="3744"/>
                </a:lnSpc>
              </a:pPr>
              <a:endParaRPr lang="en-US" sz="2400">
                <a:solidFill>
                  <a:srgbClr val="39336D"/>
                </a:solidFill>
                <a:latin typeface="Poppins"/>
              </a:endParaRPr>
            </a:p>
            <a:p>
              <a:pPr algn="l">
                <a:lnSpc>
                  <a:spcPts val="3744"/>
                </a:lnSpc>
              </a:pPr>
              <a:r>
                <a:rPr lang="en-US" sz="2400" b="1">
                  <a:solidFill>
                    <a:srgbClr val="44318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Best of all: </a:t>
              </a:r>
              <a:r>
                <a:rPr lang="en-US" sz="2400">
                  <a:solidFill>
                    <a:srgbClr val="1A1A1A"/>
                  </a:solidFill>
                  <a:latin typeface="Poppins"/>
                  <a:ea typeface="Poppins"/>
                  <a:cs typeface="Poppins"/>
                  <a:sym typeface="Poppins"/>
                </a:rPr>
                <a:t>write a tone and voice guide once, save it, and attach it every time. We build one later today.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9893" y="2984500"/>
            <a:ext cx="1257615" cy="1208212"/>
            <a:chOff x="0" y="0"/>
            <a:chExt cx="1556387" cy="14952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56388" cy="1495186"/>
            </a:xfrm>
            <a:custGeom>
              <a:avLst/>
              <a:gdLst/>
              <a:ahLst/>
              <a:cxnLst/>
              <a:rect l="l" t="t" r="r" b="b"/>
              <a:pathLst>
                <a:path w="1556388" h="1495186">
                  <a:moveTo>
                    <a:pt x="0" y="249176"/>
                  </a:moveTo>
                  <a:cubicBezTo>
                    <a:pt x="0" y="111641"/>
                    <a:pt x="107910" y="0"/>
                    <a:pt x="240847" y="0"/>
                  </a:cubicBezTo>
                  <a:lnTo>
                    <a:pt x="1315541" y="0"/>
                  </a:lnTo>
                  <a:cubicBezTo>
                    <a:pt x="1448604" y="0"/>
                    <a:pt x="1556388" y="111641"/>
                    <a:pt x="1556388" y="249176"/>
                  </a:cubicBezTo>
                  <a:lnTo>
                    <a:pt x="1556388" y="1246010"/>
                  </a:lnTo>
                  <a:cubicBezTo>
                    <a:pt x="1556388" y="1383675"/>
                    <a:pt x="1448478" y="1495186"/>
                    <a:pt x="1315541" y="1495186"/>
                  </a:cubicBezTo>
                  <a:lnTo>
                    <a:pt x="240847" y="1495186"/>
                  </a:lnTo>
                  <a:cubicBezTo>
                    <a:pt x="107910" y="1495186"/>
                    <a:pt x="0" y="1383674"/>
                    <a:pt x="0" y="1246010"/>
                  </a:cubicBezTo>
                  <a:close/>
                </a:path>
              </a:pathLst>
            </a:custGeom>
            <a:solidFill>
              <a:srgbClr val="8265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556387" cy="1542872"/>
            </a:xfrm>
            <a:prstGeom prst="rect">
              <a:avLst/>
            </a:prstGeom>
          </p:spPr>
          <p:txBody>
            <a:bodyPr lIns="54731" tIns="54731" rIns="54731" bIns="54731" rtlCol="0" anchor="ctr"/>
            <a:lstStyle/>
            <a:p>
              <a:pPr algn="ctr">
                <a:lnSpc>
                  <a:spcPts val="5429"/>
                </a:lnSpc>
              </a:pPr>
              <a:r>
                <a:rPr lang="en-US" sz="4524">
                  <a:solidFill>
                    <a:srgbClr val="F9F9F9"/>
                  </a:solidFill>
                  <a:latin typeface="Poppins"/>
                  <a:ea typeface="Poppins"/>
                  <a:cs typeface="Poppins"/>
                  <a:sym typeface="Poppins"/>
                </a:rPr>
                <a:t>05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9207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99000" y="4826000"/>
            <a:ext cx="8890000" cy="279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7000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DEEP DIVE: </a:t>
            </a:r>
          </a:p>
          <a:p>
            <a:pPr algn="ctr">
              <a:lnSpc>
                <a:spcPts val="9799"/>
              </a:lnSpc>
            </a:pPr>
            <a:r>
              <a:rPr lang="en-US" sz="7000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CO-PILOT</a:t>
            </a:r>
          </a:p>
        </p:txBody>
      </p:sp>
      <p:sp>
        <p:nvSpPr>
          <p:cNvPr id="3" name="Freeform 3"/>
          <p:cNvSpPr/>
          <p:nvPr/>
        </p:nvSpPr>
        <p:spPr>
          <a:xfrm>
            <a:off x="7816836" y="1857089"/>
            <a:ext cx="2654327" cy="2206409"/>
          </a:xfrm>
          <a:custGeom>
            <a:avLst/>
            <a:gdLst/>
            <a:ahLst/>
            <a:cxnLst/>
            <a:rect l="l" t="t" r="r" b="b"/>
            <a:pathLst>
              <a:path w="2654327" h="2206409">
                <a:moveTo>
                  <a:pt x="0" y="0"/>
                </a:moveTo>
                <a:lnTo>
                  <a:pt x="2654328" y="0"/>
                </a:lnTo>
                <a:lnTo>
                  <a:pt x="2654328" y="2206409"/>
                </a:lnTo>
                <a:lnTo>
                  <a:pt x="0" y="2206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74231" y="2683286"/>
            <a:ext cx="6339538" cy="4321825"/>
          </a:xfrm>
          <a:custGeom>
            <a:avLst/>
            <a:gdLst/>
            <a:ahLst/>
            <a:cxnLst/>
            <a:rect l="l" t="t" r="r" b="b"/>
            <a:pathLst>
              <a:path w="6339538" h="4321825">
                <a:moveTo>
                  <a:pt x="0" y="0"/>
                </a:moveTo>
                <a:lnTo>
                  <a:pt x="6339538" y="0"/>
                </a:lnTo>
                <a:lnTo>
                  <a:pt x="6339538" y="4321825"/>
                </a:lnTo>
                <a:lnTo>
                  <a:pt x="0" y="43218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7804" b="-236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721596" y="681911"/>
            <a:ext cx="10844808" cy="1739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GREEN SHIELD: </a:t>
            </a:r>
          </a:p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ENTERPRISE DATA PROTECTION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60798" y="7366846"/>
            <a:ext cx="14566404" cy="2134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255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Your data stays private - not used to train AI</a:t>
            </a:r>
          </a:p>
          <a:p>
            <a:pPr marL="604519" lvl="1" indent="-302260" algn="l">
              <a:lnSpc>
                <a:spcPts val="4255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Your data is not shared with the model providers</a:t>
            </a:r>
          </a:p>
          <a:p>
            <a:pPr marL="604519" lvl="1" indent="-302260" algn="l">
              <a:lnSpc>
                <a:spcPts val="4255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Prompts and responses stay within your organisation's boundary</a:t>
            </a:r>
          </a:p>
          <a:p>
            <a:pPr marL="604519" lvl="1" indent="-302260" algn="l">
              <a:lnSpc>
                <a:spcPts val="4255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Complies with GDPR and enterprise compliance standards</a:t>
            </a:r>
          </a:p>
        </p:txBody>
      </p:sp>
    </p:spTree>
    <p:extLst>
      <p:ext uri="{BB962C8B-B14F-4D97-AF65-F5344CB8AC3E}">
        <p14:creationId xmlns:p14="http://schemas.microsoft.com/office/powerpoint/2010/main" val="370914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0597" y="872514"/>
            <a:ext cx="10959303" cy="8230686"/>
          </a:xfrm>
          <a:custGeom>
            <a:avLst/>
            <a:gdLst/>
            <a:ahLst/>
            <a:cxnLst/>
            <a:rect l="l" t="t" r="r" b="b"/>
            <a:pathLst>
              <a:path w="10959303" h="8230686">
                <a:moveTo>
                  <a:pt x="0" y="0"/>
                </a:moveTo>
                <a:lnTo>
                  <a:pt x="10959303" y="0"/>
                </a:lnTo>
                <a:lnTo>
                  <a:pt x="10959303" y="8230686"/>
                </a:lnTo>
                <a:lnTo>
                  <a:pt x="0" y="8230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21730" y="896936"/>
            <a:ext cx="6007894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WHERE TO FIND IT AND SIGN IN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21730" y="3513863"/>
            <a:ext cx="434883" cy="42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225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1921" y="3436072"/>
            <a:ext cx="3931223" cy="504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9"/>
              </a:lnSpc>
            </a:pPr>
            <a:r>
              <a:rPr lang="en-US" sz="255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Go to microsoft365.com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1730" y="4207997"/>
            <a:ext cx="434883" cy="42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225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1921" y="4130207"/>
            <a:ext cx="5657214" cy="504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9"/>
              </a:lnSpc>
            </a:pPr>
            <a:r>
              <a:rPr lang="en-US" sz="255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Sign in with your work account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1730" y="4902132"/>
            <a:ext cx="434883" cy="42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225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1921" y="4824341"/>
            <a:ext cx="3909034" cy="504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9"/>
              </a:lnSpc>
            </a:pPr>
            <a:r>
              <a:rPr lang="en-US" sz="255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Look for the Copilot icon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1730" y="5749200"/>
            <a:ext cx="6476228" cy="895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1"/>
              </a:lnSpc>
            </a:pPr>
            <a:r>
              <a:rPr lang="en-US" sz="2400" dirty="0">
                <a:solidFill>
                  <a:srgbClr val="8265A7"/>
                </a:solidFill>
                <a:latin typeface="Poppins"/>
                <a:ea typeface="Poppins"/>
                <a:cs typeface="Poppins"/>
                <a:sym typeface="Poppins"/>
              </a:rPr>
              <a:t>This is Copilot Chat, the free tier. Everything happens in the chat.</a:t>
            </a:r>
          </a:p>
        </p:txBody>
      </p:sp>
    </p:spTree>
    <p:extLst>
      <p:ext uri="{BB962C8B-B14F-4D97-AF65-F5344CB8AC3E}">
        <p14:creationId xmlns:p14="http://schemas.microsoft.com/office/powerpoint/2010/main" val="2584775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1028700" y="339209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 descr="preencoded.png"/>
          <p:cNvSpPr/>
          <p:nvPr/>
        </p:nvSpPr>
        <p:spPr>
          <a:xfrm>
            <a:off x="1028700" y="451365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 descr="preencoded.png"/>
          <p:cNvSpPr/>
          <p:nvPr/>
        </p:nvSpPr>
        <p:spPr>
          <a:xfrm>
            <a:off x="1028700" y="5635228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6491656" y="500862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1" y="0"/>
                </a:lnTo>
                <a:lnTo>
                  <a:pt x="1027111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494149" y="1900012"/>
            <a:ext cx="9431525" cy="6453639"/>
          </a:xfrm>
          <a:custGeom>
            <a:avLst/>
            <a:gdLst/>
            <a:ahLst/>
            <a:cxnLst/>
            <a:rect l="l" t="t" r="r" b="b"/>
            <a:pathLst>
              <a:path w="9431525" h="6453639">
                <a:moveTo>
                  <a:pt x="0" y="0"/>
                </a:moveTo>
                <a:lnTo>
                  <a:pt x="9431525" y="0"/>
                </a:lnTo>
                <a:lnTo>
                  <a:pt x="9431525" y="6453639"/>
                </a:lnTo>
                <a:lnTo>
                  <a:pt x="0" y="64536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934" r="-9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168403" y="882653"/>
            <a:ext cx="3605193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CHAT WINDOW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43050" y="3225403"/>
            <a:ext cx="6052233" cy="104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9"/>
              </a:lnSpc>
            </a:pPr>
            <a:r>
              <a:rPr lang="en-US" sz="255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Type your prompt and press send to start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3050" y="4346972"/>
            <a:ext cx="6031544" cy="104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9"/>
              </a:lnSpc>
            </a:pPr>
            <a:r>
              <a:rPr lang="en-US" sz="255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Ask a follow-up to refine the answer, you don't start over each time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43050" y="5468541"/>
            <a:ext cx="6480839" cy="146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9"/>
              </a:lnSpc>
            </a:pPr>
            <a:r>
              <a:rPr lang="en-US" sz="255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Start a fresh chat when you move to a new task, so it isn't muddled by the last one</a:t>
            </a:r>
          </a:p>
        </p:txBody>
      </p:sp>
      <p:sp>
        <p:nvSpPr>
          <p:cNvPr id="12" name="Pin 1">
            <a:extLst>
              <a:ext uri="{FF2B5EF4-FFF2-40B4-BE49-F238E27FC236}">
                <a16:creationId xmlns:a16="http://schemas.microsoft.com/office/drawing/2014/main" id="{3A0C1D5E-1ABE-674F-B73A-8FA783B23D58}"/>
              </a:ext>
            </a:extLst>
          </p:cNvPr>
          <p:cNvSpPr/>
          <p:nvPr/>
        </p:nvSpPr>
        <p:spPr>
          <a:xfrm>
            <a:off x="495300" y="3352800"/>
            <a:ext cx="381000" cy="3810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Pin 2">
            <a:extLst>
              <a:ext uri="{FF2B5EF4-FFF2-40B4-BE49-F238E27FC236}">
                <a16:creationId xmlns:a16="http://schemas.microsoft.com/office/drawing/2014/main" id="{71B45C50-94AA-F147-8A1B-5B15A2661283}"/>
              </a:ext>
            </a:extLst>
          </p:cNvPr>
          <p:cNvSpPr/>
          <p:nvPr/>
        </p:nvSpPr>
        <p:spPr>
          <a:xfrm>
            <a:off x="495300" y="4470400"/>
            <a:ext cx="381000" cy="3810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Pin 3">
            <a:extLst>
              <a:ext uri="{FF2B5EF4-FFF2-40B4-BE49-F238E27FC236}">
                <a16:creationId xmlns:a16="http://schemas.microsoft.com/office/drawing/2014/main" id="{3CC80F83-E0C3-6D48-8572-817D42DB6F1B}"/>
              </a:ext>
            </a:extLst>
          </p:cNvPr>
          <p:cNvSpPr/>
          <p:nvPr/>
        </p:nvSpPr>
        <p:spPr>
          <a:xfrm>
            <a:off x="495300" y="5600700"/>
            <a:ext cx="381000" cy="3810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5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Pin 1">
            <a:extLst>
              <a:ext uri="{FF2B5EF4-FFF2-40B4-BE49-F238E27FC236}">
                <a16:creationId xmlns:a16="http://schemas.microsoft.com/office/drawing/2014/main" id="{C25BE5AF-61D9-C043-8892-073E226536EA}"/>
              </a:ext>
            </a:extLst>
          </p:cNvPr>
          <p:cNvSpPr/>
          <p:nvPr/>
        </p:nvSpPr>
        <p:spPr>
          <a:xfrm>
            <a:off x="10871200" y="57912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6" name="Pin 2">
            <a:extLst>
              <a:ext uri="{FF2B5EF4-FFF2-40B4-BE49-F238E27FC236}">
                <a16:creationId xmlns:a16="http://schemas.microsoft.com/office/drawing/2014/main" id="{08E08A4E-C044-9943-BFD1-AE41FA0C2C59}"/>
              </a:ext>
            </a:extLst>
          </p:cNvPr>
          <p:cNvSpPr/>
          <p:nvPr/>
        </p:nvSpPr>
        <p:spPr>
          <a:xfrm>
            <a:off x="14808200" y="57912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Pin 3">
            <a:extLst>
              <a:ext uri="{FF2B5EF4-FFF2-40B4-BE49-F238E27FC236}">
                <a16:creationId xmlns:a16="http://schemas.microsoft.com/office/drawing/2014/main" id="{4A10EEE8-39EB-FD4C-9F3A-C0CC02F209FE}"/>
              </a:ext>
            </a:extLst>
          </p:cNvPr>
          <p:cNvSpPr/>
          <p:nvPr/>
        </p:nvSpPr>
        <p:spPr>
          <a:xfrm>
            <a:off x="16497300" y="23114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14076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8403" y="882653"/>
            <a:ext cx="2702328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COPILOT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68403" y="1377953"/>
            <a:ext cx="17551403" cy="675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7"/>
              </a:lnSpc>
            </a:pPr>
            <a:r>
              <a:rPr lang="en-US" sz="4950" b="1" spc="-74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interface, at a glance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67845" y="3581400"/>
            <a:ext cx="533400" cy="35572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720295" y="3556000"/>
            <a:ext cx="5080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New chat </a:t>
            </a: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start fresh, clears the conversation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67845" y="4343400"/>
            <a:ext cx="533400" cy="35572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20295" y="4318000"/>
            <a:ext cx="5080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Auto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lets Copilot pick the model for you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67845" y="5105400"/>
            <a:ext cx="533400" cy="35572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20295" y="5080000"/>
            <a:ext cx="5080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Add content (+)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paste text or upload files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67845" y="5867400"/>
            <a:ext cx="533400" cy="35572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20295" y="5842000"/>
            <a:ext cx="5080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Microphone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dictate instead of typing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67845" y="6629400"/>
            <a:ext cx="533400" cy="35572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20295" y="6604000"/>
            <a:ext cx="5080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Designer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generate images from a description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67845" y="7391400"/>
            <a:ext cx="533400" cy="355721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720295" y="7366000"/>
            <a:ext cx="5080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Pages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turn a chat into a shareable doc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491656" y="500862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1" y="0"/>
                </a:lnTo>
                <a:lnTo>
                  <a:pt x="1027111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028700" y="2531829"/>
            <a:ext cx="10301292" cy="7048789"/>
          </a:xfrm>
          <a:custGeom>
            <a:avLst/>
            <a:gdLst/>
            <a:ahLst/>
            <a:cxnLst/>
            <a:rect l="l" t="t" r="r" b="b"/>
            <a:pathLst>
              <a:path w="10301292" h="7048789">
                <a:moveTo>
                  <a:pt x="0" y="0"/>
                </a:moveTo>
                <a:lnTo>
                  <a:pt x="10301292" y="0"/>
                </a:lnTo>
                <a:lnTo>
                  <a:pt x="10301292" y="7048789"/>
                </a:lnTo>
                <a:lnTo>
                  <a:pt x="0" y="70487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934" r="-9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Pin 1">
            <a:extLst>
              <a:ext uri="{FF2B5EF4-FFF2-40B4-BE49-F238E27FC236}">
                <a16:creationId xmlns:a16="http://schemas.microsoft.com/office/drawing/2014/main" id="{49E01BE6-21C4-9046-8743-ED65908A8FB0}"/>
              </a:ext>
            </a:extLst>
          </p:cNvPr>
          <p:cNvSpPr/>
          <p:nvPr/>
        </p:nvSpPr>
        <p:spPr>
          <a:xfrm>
            <a:off x="9880600" y="28702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2" name="Pin 2">
            <a:extLst>
              <a:ext uri="{FF2B5EF4-FFF2-40B4-BE49-F238E27FC236}">
                <a16:creationId xmlns:a16="http://schemas.microsoft.com/office/drawing/2014/main" id="{5409DBC4-87F9-CD45-A580-26FFC6C32265}"/>
              </a:ext>
            </a:extLst>
          </p:cNvPr>
          <p:cNvSpPr/>
          <p:nvPr/>
        </p:nvSpPr>
        <p:spPr>
          <a:xfrm>
            <a:off x="9029700" y="28702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3" name="Pin 3">
            <a:extLst>
              <a:ext uri="{FF2B5EF4-FFF2-40B4-BE49-F238E27FC236}">
                <a16:creationId xmlns:a16="http://schemas.microsoft.com/office/drawing/2014/main" id="{846E5534-A0FD-7444-9562-E97760FC5DC8}"/>
              </a:ext>
            </a:extLst>
          </p:cNvPr>
          <p:cNvSpPr/>
          <p:nvPr/>
        </p:nvSpPr>
        <p:spPr>
          <a:xfrm>
            <a:off x="1574800" y="71882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4" name="Pin 4">
            <a:extLst>
              <a:ext uri="{FF2B5EF4-FFF2-40B4-BE49-F238E27FC236}">
                <a16:creationId xmlns:a16="http://schemas.microsoft.com/office/drawing/2014/main" id="{671FCE00-8818-2F45-949C-FFF962C48FB5}"/>
              </a:ext>
            </a:extLst>
          </p:cNvPr>
          <p:cNvSpPr/>
          <p:nvPr/>
        </p:nvSpPr>
        <p:spPr>
          <a:xfrm>
            <a:off x="9321800" y="71882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Pin 5">
            <a:extLst>
              <a:ext uri="{FF2B5EF4-FFF2-40B4-BE49-F238E27FC236}">
                <a16:creationId xmlns:a16="http://schemas.microsoft.com/office/drawing/2014/main" id="{AB68D93B-9091-FA46-856D-50EAFBAE963C}"/>
              </a:ext>
            </a:extLst>
          </p:cNvPr>
          <p:cNvSpPr/>
          <p:nvPr/>
        </p:nvSpPr>
        <p:spPr>
          <a:xfrm>
            <a:off x="1384300" y="51435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Pin 6">
            <a:extLst>
              <a:ext uri="{FF2B5EF4-FFF2-40B4-BE49-F238E27FC236}">
                <a16:creationId xmlns:a16="http://schemas.microsoft.com/office/drawing/2014/main" id="{497C88B3-4F42-A14E-A204-0ADA7E4771E9}"/>
              </a:ext>
            </a:extLst>
          </p:cNvPr>
          <p:cNvSpPr/>
          <p:nvPr/>
        </p:nvSpPr>
        <p:spPr>
          <a:xfrm>
            <a:off x="1384300" y="5562600"/>
            <a:ext cx="355600" cy="3556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01870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8403" y="1377953"/>
            <a:ext cx="5477418" cy="1572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7"/>
              </a:lnSpc>
            </a:pPr>
            <a:r>
              <a:rPr lang="en-US" sz="4950" b="1" spc="-74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Modes &amp; response tools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68403" y="7086600"/>
            <a:ext cx="5002559" cy="19050"/>
            <a:chOff x="0" y="0"/>
            <a:chExt cx="6670078" cy="25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70040" cy="25400"/>
            </a:xfrm>
            <a:custGeom>
              <a:avLst/>
              <a:gdLst/>
              <a:ahLst/>
              <a:cxnLst/>
              <a:rect l="l" t="t" r="r" b="b"/>
              <a:pathLst>
                <a:path w="6670040" h="25400">
                  <a:moveTo>
                    <a:pt x="0" y="0"/>
                  </a:moveTo>
                  <a:lnTo>
                    <a:pt x="6670040" y="0"/>
                  </a:lnTo>
                  <a:lnTo>
                    <a:pt x="667004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E6E6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7642279" y="668143"/>
            <a:ext cx="10130577" cy="9092883"/>
          </a:xfrm>
          <a:custGeom>
            <a:avLst/>
            <a:gdLst/>
            <a:ahLst/>
            <a:cxnLst/>
            <a:rect l="l" t="t" r="r" b="b"/>
            <a:pathLst>
              <a:path w="10130577" h="9092883">
                <a:moveTo>
                  <a:pt x="0" y="0"/>
                </a:moveTo>
                <a:lnTo>
                  <a:pt x="10130577" y="0"/>
                </a:lnTo>
                <a:lnTo>
                  <a:pt x="10130577" y="9092883"/>
                </a:lnTo>
                <a:lnTo>
                  <a:pt x="0" y="90928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745744" y="369098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2" y="0"/>
                </a:lnTo>
                <a:lnTo>
                  <a:pt x="1027112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168403" y="882653"/>
            <a:ext cx="2702328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COPILOT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3806" y="3602840"/>
            <a:ext cx="5452015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395" dirty="0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MODES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3800" y="39624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Chat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default conversational mode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68403" y="4552168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Designer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generate images from a description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3800" y="541655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Research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web-sourced, deeper answers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3800" y="6248400"/>
            <a:ext cx="5461000" cy="36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Pages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turn a chat into a shareable doc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3806" y="7213600"/>
            <a:ext cx="5452015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395" dirty="0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AFTER COPILOT REPLIES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3806" y="7645400"/>
            <a:ext cx="533400" cy="35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46256" y="76200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Copy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copy the answer to paste elsewhere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93806" y="8407400"/>
            <a:ext cx="533400" cy="35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46256" y="83820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Read aloud </a:t>
            </a: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listen to the response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93806" y="9169400"/>
            <a:ext cx="533400" cy="35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46256" y="91440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Export to Word </a:t>
            </a: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drop the reply into a Word doc</a:t>
            </a:r>
          </a:p>
        </p:txBody>
      </p:sp>
      <p:sp>
        <p:nvSpPr>
          <p:cNvPr id="25" name="Pin 5">
            <a:extLst>
              <a:ext uri="{FF2B5EF4-FFF2-40B4-BE49-F238E27FC236}">
                <a16:creationId xmlns:a16="http://schemas.microsoft.com/office/drawing/2014/main" id="{1B0AC4F1-678D-6044-9FF6-40369AF6309A}"/>
              </a:ext>
            </a:extLst>
          </p:cNvPr>
          <p:cNvSpPr/>
          <p:nvPr/>
        </p:nvSpPr>
        <p:spPr>
          <a:xfrm>
            <a:off x="8799146" y="5689431"/>
            <a:ext cx="304800" cy="3048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3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6" name="Pin 6">
            <a:extLst>
              <a:ext uri="{FF2B5EF4-FFF2-40B4-BE49-F238E27FC236}">
                <a16:creationId xmlns:a16="http://schemas.microsoft.com/office/drawing/2014/main" id="{EE796363-F890-E548-B2DF-FF552BECDDB6}"/>
              </a:ext>
            </a:extLst>
          </p:cNvPr>
          <p:cNvSpPr/>
          <p:nvPr/>
        </p:nvSpPr>
        <p:spPr>
          <a:xfrm>
            <a:off x="10553700" y="5956300"/>
            <a:ext cx="304800" cy="3048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3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7" name="Pin 7">
            <a:extLst>
              <a:ext uri="{FF2B5EF4-FFF2-40B4-BE49-F238E27FC236}">
                <a16:creationId xmlns:a16="http://schemas.microsoft.com/office/drawing/2014/main" id="{5201B6D9-9773-1A49-B14D-E7C573D2FC49}"/>
              </a:ext>
            </a:extLst>
          </p:cNvPr>
          <p:cNvSpPr/>
          <p:nvPr/>
        </p:nvSpPr>
        <p:spPr>
          <a:xfrm>
            <a:off x="10553700" y="6299200"/>
            <a:ext cx="304800" cy="3048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300" b="1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1769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8403" y="1377953"/>
            <a:ext cx="5477418" cy="1572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37"/>
              </a:lnSpc>
            </a:pPr>
            <a:r>
              <a:rPr lang="en-US" sz="4950" b="1" spc="-74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Copilot in your email, too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68403" y="7086600"/>
            <a:ext cx="5002559" cy="19050"/>
            <a:chOff x="0" y="0"/>
            <a:chExt cx="6670078" cy="25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70040" cy="25400"/>
            </a:xfrm>
            <a:custGeom>
              <a:avLst/>
              <a:gdLst/>
              <a:ahLst/>
              <a:cxnLst/>
              <a:rect l="l" t="t" r="r" b="b"/>
              <a:pathLst>
                <a:path w="6670040" h="25400">
                  <a:moveTo>
                    <a:pt x="0" y="0"/>
                  </a:moveTo>
                  <a:lnTo>
                    <a:pt x="6670040" y="0"/>
                  </a:lnTo>
                  <a:lnTo>
                    <a:pt x="667004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E6E6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7642279" y="2110093"/>
            <a:ext cx="10130577" cy="6066813"/>
          </a:xfrm>
          <a:custGeom>
            <a:avLst/>
            <a:gdLst/>
            <a:ahLst/>
            <a:cxnLst/>
            <a:rect l="l" t="t" r="r" b="b"/>
            <a:pathLst>
              <a:path w="10130577" h="6066813">
                <a:moveTo>
                  <a:pt x="0" y="0"/>
                </a:moveTo>
                <a:lnTo>
                  <a:pt x="10130577" y="0"/>
                </a:lnTo>
                <a:lnTo>
                  <a:pt x="10130577" y="6066813"/>
                </a:lnTo>
                <a:lnTo>
                  <a:pt x="0" y="606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745744" y="369098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2" y="0"/>
                </a:lnTo>
                <a:lnTo>
                  <a:pt x="1027112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168403" y="882653"/>
            <a:ext cx="2702328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MEET COPILOT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93806" y="3602840"/>
            <a:ext cx="5452015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395" dirty="0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TOGGLE THAT MATTERS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3800" y="39624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Work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your own inbox and calendar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68403" y="4552168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Web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the open internet, it can't see your mailbox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3800" y="541655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Tip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if it seems blind to your inbox, check this toggle first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3800" y="6248400"/>
            <a:ext cx="5461000" cy="36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Not showing?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Use Outlook on the web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93806" y="7213600"/>
            <a:ext cx="5452015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395" dirty="0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SPOT THESE THREE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93806" y="7645400"/>
            <a:ext cx="533400" cy="35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46256" y="76200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 dirty="0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Copilot button </a:t>
            </a:r>
            <a:r>
              <a:rPr lang="en-US" sz="2200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opens the pane in new Outlook and web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93806" y="8407400"/>
            <a:ext cx="533400" cy="35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46256" y="83820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Work / Web </a:t>
            </a: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check it before you judge the answer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93806" y="9169400"/>
            <a:ext cx="533400" cy="355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8265A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46256" y="9144000"/>
            <a:ext cx="54610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1"/>
              </a:lnSpc>
            </a:pPr>
            <a:r>
              <a:rPr lang="en-US" sz="2200" b="1">
                <a:solidFill>
                  <a:srgbClr val="2A1B3C"/>
                </a:solidFill>
                <a:latin typeface="Poppins Bold"/>
                <a:ea typeface="Poppins Bold"/>
                <a:cs typeface="Poppins Bold"/>
                <a:sym typeface="Poppins Bold"/>
              </a:rPr>
              <a:t>Suggested prompts </a:t>
            </a:r>
            <a:r>
              <a:rPr lang="en-US" sz="220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- one-click starters for your own inbox</a:t>
            </a:r>
          </a:p>
        </p:txBody>
      </p:sp>
      <p:sp>
        <p:nvSpPr>
          <p:cNvPr id="25" name="Pin 5">
            <a:extLst>
              <a:ext uri="{FF2B5EF4-FFF2-40B4-BE49-F238E27FC236}">
                <a16:creationId xmlns:a16="http://schemas.microsoft.com/office/drawing/2014/main" id="{1B0AC4F1-678D-6044-9FF6-40369AF6309A}"/>
              </a:ext>
            </a:extLst>
          </p:cNvPr>
          <p:cNvSpPr/>
          <p:nvPr/>
        </p:nvSpPr>
        <p:spPr>
          <a:xfrm>
            <a:off x="17138486" y="2546545"/>
            <a:ext cx="304800" cy="3048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3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6" name="Pin 6">
            <a:extLst>
              <a:ext uri="{FF2B5EF4-FFF2-40B4-BE49-F238E27FC236}">
                <a16:creationId xmlns:a16="http://schemas.microsoft.com/office/drawing/2014/main" id="{EE796363-F890-E548-B2DF-FF552BECDDB6}"/>
              </a:ext>
            </a:extLst>
          </p:cNvPr>
          <p:cNvSpPr/>
          <p:nvPr/>
        </p:nvSpPr>
        <p:spPr>
          <a:xfrm>
            <a:off x="15268176" y="3224617"/>
            <a:ext cx="304800" cy="3048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3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7" name="Pin 7">
            <a:extLst>
              <a:ext uri="{FF2B5EF4-FFF2-40B4-BE49-F238E27FC236}">
                <a16:creationId xmlns:a16="http://schemas.microsoft.com/office/drawing/2014/main" id="{5201B6D9-9773-1A49-B14D-E7C573D2FC49}"/>
              </a:ext>
            </a:extLst>
          </p:cNvPr>
          <p:cNvSpPr/>
          <p:nvPr/>
        </p:nvSpPr>
        <p:spPr>
          <a:xfrm>
            <a:off x="14354360" y="5782257"/>
            <a:ext cx="304800" cy="304800"/>
          </a:xfrm>
          <a:prstGeom prst="ellipse">
            <a:avLst/>
          </a:prstGeom>
          <a:solidFill>
            <a:srgbClr val="E1669F"/>
          </a:solidFill>
          <a:ln w="19050" cap="flat" cmpd="sng" algn="ctr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300" b="1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66916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8403" y="882653"/>
            <a:ext cx="7996238" cy="268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468" dirty="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IT CAN AND CAN'T DO IN YOUR EMAIL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3806" y="1763716"/>
            <a:ext cx="8116414" cy="44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spc="-30">
                <a:solidFill>
                  <a:srgbClr val="44318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can, in Outlook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63700" y="2555881"/>
            <a:ext cx="7159333" cy="54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Summarise a long thread in seconds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3700" y="3237491"/>
            <a:ext cx="6787505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Find and sum up emails about a topic or person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63700" y="4471550"/>
            <a:ext cx="6923084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Draft a reply, or a polite chase-up, in your tone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63700" y="5705610"/>
            <a:ext cx="6737918" cy="109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Answer questions about your calendar and meetings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63700" y="6939669"/>
            <a:ext cx="6289740" cy="562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3"/>
              </a:lnSpc>
            </a:pPr>
            <a:r>
              <a:rPr lang="en-US" sz="2899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Turn a thread into action points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3700" y="7635757"/>
            <a:ext cx="6456007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Do all of it inside your organisation’s data boundary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164641" y="1946281"/>
            <a:ext cx="9525" cy="7496175"/>
            <a:chOff x="0" y="0"/>
            <a:chExt cx="12700" cy="99949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700" cy="9994900"/>
            </a:xfrm>
            <a:custGeom>
              <a:avLst/>
              <a:gdLst/>
              <a:ahLst/>
              <a:cxnLst/>
              <a:rect l="l" t="t" r="r" b="b"/>
              <a:pathLst>
                <a:path w="12700" h="9994900">
                  <a:moveTo>
                    <a:pt x="0" y="0"/>
                  </a:moveTo>
                  <a:lnTo>
                    <a:pt x="12700" y="0"/>
                  </a:lnTo>
                  <a:lnTo>
                    <a:pt x="12700" y="9994900"/>
                  </a:lnTo>
                  <a:lnTo>
                    <a:pt x="0" y="9994900"/>
                  </a:lnTo>
                  <a:close/>
                </a:path>
              </a:pathLst>
            </a:custGeom>
            <a:solidFill>
              <a:srgbClr val="E6E6E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745666" y="1763716"/>
            <a:ext cx="8116414" cy="449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spc="-30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can't, and won't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23500" y="2386527"/>
            <a:ext cx="7258751" cy="1100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Send anything. You always review and press send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23500" y="3658686"/>
            <a:ext cx="6973376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See shared inboxes, it only reads your own mailbox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23500" y="4930846"/>
            <a:ext cx="6799459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Reach your Teams chats or other systems on this licence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23500" y="6203005"/>
            <a:ext cx="6423670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Be trusted without checking, it can invent things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23500" y="7466402"/>
            <a:ext cx="6871354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2799" dirty="0">
                <a:solidFill>
                  <a:srgbClr val="2A1B3C"/>
                </a:solidFill>
                <a:latin typeface="Poppins"/>
                <a:ea typeface="Poppins"/>
                <a:cs typeface="Poppins"/>
                <a:sym typeface="Poppins"/>
              </a:rPr>
              <a:t>Remember earlier chats, each one starts fresh</a:t>
            </a:r>
          </a:p>
        </p:txBody>
      </p:sp>
      <p:sp>
        <p:nvSpPr>
          <p:cNvPr id="30" name="Freeform 30"/>
          <p:cNvSpPr/>
          <p:nvPr/>
        </p:nvSpPr>
        <p:spPr>
          <a:xfrm>
            <a:off x="16491656" y="500862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1" y="0"/>
                </a:lnTo>
                <a:lnTo>
                  <a:pt x="1027111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AD96375-D558-4E4C-8D9A-8EFECD03BAE4}"/>
              </a:ext>
            </a:extLst>
          </p:cNvPr>
          <p:cNvSpPr/>
          <p:nvPr/>
        </p:nvSpPr>
        <p:spPr>
          <a:xfrm>
            <a:off x="1276350" y="2755900"/>
            <a:ext cx="127000" cy="127000"/>
          </a:xfrm>
          <a:prstGeom prst="ellipse">
            <a:avLst/>
          </a:prstGeom>
          <a:solidFill>
            <a:srgbClr val="44318D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28E8406-F378-2E4F-9C32-2D5C83436732}"/>
              </a:ext>
            </a:extLst>
          </p:cNvPr>
          <p:cNvSpPr/>
          <p:nvPr/>
        </p:nvSpPr>
        <p:spPr>
          <a:xfrm>
            <a:off x="1276350" y="3441700"/>
            <a:ext cx="127000" cy="127000"/>
          </a:xfrm>
          <a:prstGeom prst="ellipse">
            <a:avLst/>
          </a:prstGeom>
          <a:solidFill>
            <a:srgbClr val="44318D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DB8A3A3-16AB-C245-AF6F-3439056D08DD}"/>
              </a:ext>
            </a:extLst>
          </p:cNvPr>
          <p:cNvSpPr/>
          <p:nvPr/>
        </p:nvSpPr>
        <p:spPr>
          <a:xfrm>
            <a:off x="1276350" y="4673600"/>
            <a:ext cx="127000" cy="127000"/>
          </a:xfrm>
          <a:prstGeom prst="ellipse">
            <a:avLst/>
          </a:prstGeom>
          <a:solidFill>
            <a:srgbClr val="44318D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ED4B45B-9543-C842-8F01-409319CCFFFE}"/>
              </a:ext>
            </a:extLst>
          </p:cNvPr>
          <p:cNvSpPr/>
          <p:nvPr/>
        </p:nvSpPr>
        <p:spPr>
          <a:xfrm>
            <a:off x="1276350" y="5905500"/>
            <a:ext cx="127000" cy="127000"/>
          </a:xfrm>
          <a:prstGeom prst="ellipse">
            <a:avLst/>
          </a:prstGeom>
          <a:solidFill>
            <a:srgbClr val="44318D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B1058E0-E9DD-A04A-AAA6-5C5D00DB86C7}"/>
              </a:ext>
            </a:extLst>
          </p:cNvPr>
          <p:cNvSpPr/>
          <p:nvPr/>
        </p:nvSpPr>
        <p:spPr>
          <a:xfrm>
            <a:off x="1276350" y="7137400"/>
            <a:ext cx="127000" cy="127000"/>
          </a:xfrm>
          <a:prstGeom prst="ellipse">
            <a:avLst/>
          </a:prstGeom>
          <a:solidFill>
            <a:srgbClr val="44318D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DDD6C7A-5459-954B-BAFB-7CE20AA34710}"/>
              </a:ext>
            </a:extLst>
          </p:cNvPr>
          <p:cNvSpPr/>
          <p:nvPr/>
        </p:nvSpPr>
        <p:spPr>
          <a:xfrm>
            <a:off x="1276350" y="7835900"/>
            <a:ext cx="127000" cy="127000"/>
          </a:xfrm>
          <a:prstGeom prst="ellipse">
            <a:avLst/>
          </a:prstGeom>
          <a:solidFill>
            <a:srgbClr val="44318D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86369F3-0881-1E42-A057-B796D2A86732}"/>
              </a:ext>
            </a:extLst>
          </p:cNvPr>
          <p:cNvSpPr/>
          <p:nvPr/>
        </p:nvSpPr>
        <p:spPr>
          <a:xfrm>
            <a:off x="9823450" y="2590800"/>
            <a:ext cx="127000" cy="127000"/>
          </a:xfrm>
          <a:prstGeom prst="ellipse">
            <a:avLst/>
          </a:prstGeom>
          <a:solidFill>
            <a:srgbClr val="E1669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3D3ADC2-00F6-B345-BEF2-8A8F5EF3B9DF}"/>
              </a:ext>
            </a:extLst>
          </p:cNvPr>
          <p:cNvSpPr/>
          <p:nvPr/>
        </p:nvSpPr>
        <p:spPr>
          <a:xfrm>
            <a:off x="9823450" y="3860800"/>
            <a:ext cx="127000" cy="127000"/>
          </a:xfrm>
          <a:prstGeom prst="ellipse">
            <a:avLst/>
          </a:prstGeom>
          <a:solidFill>
            <a:srgbClr val="E1669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E2D7337-A38A-4B40-A60C-9A6F14E5E4C2}"/>
              </a:ext>
            </a:extLst>
          </p:cNvPr>
          <p:cNvSpPr/>
          <p:nvPr/>
        </p:nvSpPr>
        <p:spPr>
          <a:xfrm>
            <a:off x="9823450" y="5130800"/>
            <a:ext cx="127000" cy="127000"/>
          </a:xfrm>
          <a:prstGeom prst="ellipse">
            <a:avLst/>
          </a:prstGeom>
          <a:solidFill>
            <a:srgbClr val="E1669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031F287C-D10D-7947-9E5A-D437A93E3782}"/>
              </a:ext>
            </a:extLst>
          </p:cNvPr>
          <p:cNvSpPr/>
          <p:nvPr/>
        </p:nvSpPr>
        <p:spPr>
          <a:xfrm>
            <a:off x="9823450" y="6400800"/>
            <a:ext cx="127000" cy="127000"/>
          </a:xfrm>
          <a:prstGeom prst="ellipse">
            <a:avLst/>
          </a:prstGeom>
          <a:solidFill>
            <a:srgbClr val="E1669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D600D86-3227-A549-A23A-9D42C8300D37}"/>
              </a:ext>
            </a:extLst>
          </p:cNvPr>
          <p:cNvSpPr/>
          <p:nvPr/>
        </p:nvSpPr>
        <p:spPr>
          <a:xfrm>
            <a:off x="9823450" y="7670800"/>
            <a:ext cx="127000" cy="127000"/>
          </a:xfrm>
          <a:prstGeom prst="ellipse">
            <a:avLst/>
          </a:prstGeom>
          <a:solidFill>
            <a:srgbClr val="E1669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409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preencoded.png"/>
          <p:cNvSpPr/>
          <p:nvPr/>
        </p:nvSpPr>
        <p:spPr>
          <a:xfrm>
            <a:off x="1143000" y="3833812"/>
            <a:ext cx="1143000" cy="1143000"/>
          </a:xfrm>
          <a:custGeom>
            <a:avLst/>
            <a:gdLst/>
            <a:ahLst/>
            <a:cxnLst/>
            <a:rect l="l" t="t" r="r" b="b"/>
            <a:pathLst>
              <a:path w="1143000" h="1143000">
                <a:moveTo>
                  <a:pt x="0" y="0"/>
                </a:moveTo>
                <a:lnTo>
                  <a:pt x="1143000" y="0"/>
                </a:lnTo>
                <a:lnTo>
                  <a:pt x="11430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491656" y="500862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1" y="0"/>
                </a:lnTo>
                <a:lnTo>
                  <a:pt x="1027111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205178" y="1670602"/>
            <a:ext cx="10727618" cy="7640090"/>
          </a:xfrm>
          <a:custGeom>
            <a:avLst/>
            <a:gdLst/>
            <a:ahLst/>
            <a:cxnLst/>
            <a:rect l="l" t="t" r="r" b="b"/>
            <a:pathLst>
              <a:path w="10727618" h="7640090">
                <a:moveTo>
                  <a:pt x="0" y="0"/>
                </a:moveTo>
                <a:lnTo>
                  <a:pt x="10727618" y="0"/>
                </a:lnTo>
                <a:lnTo>
                  <a:pt x="10727618" y="7640090"/>
                </a:lnTo>
                <a:lnTo>
                  <a:pt x="0" y="76400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68403" y="882653"/>
            <a:ext cx="7823044" cy="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spc="468">
                <a:solidFill>
                  <a:srgbClr val="E1669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WRITE IT WELL ONCE, REUSE IT FOREVER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403" y="5126041"/>
            <a:ext cx="5024467" cy="2531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00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Your good prompts are worth keeping. Save them so you're not rewriting the same thing every week.</a:t>
            </a:r>
          </a:p>
        </p:txBody>
      </p:sp>
    </p:spTree>
    <p:extLst>
      <p:ext uri="{BB962C8B-B14F-4D97-AF65-F5344CB8AC3E}">
        <p14:creationId xmlns:p14="http://schemas.microsoft.com/office/powerpoint/2010/main" val="5322763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74236" y="324715"/>
            <a:ext cx="13539527" cy="9637571"/>
          </a:xfrm>
          <a:custGeom>
            <a:avLst/>
            <a:gdLst/>
            <a:ahLst/>
            <a:cxnLst/>
            <a:rect l="l" t="t" r="r" b="b"/>
            <a:pathLst>
              <a:path w="13539527" h="9637571">
                <a:moveTo>
                  <a:pt x="0" y="0"/>
                </a:moveTo>
                <a:lnTo>
                  <a:pt x="13539528" y="0"/>
                </a:lnTo>
                <a:lnTo>
                  <a:pt x="13539528" y="9637570"/>
                </a:lnTo>
                <a:lnTo>
                  <a:pt x="0" y="9637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491656" y="500862"/>
            <a:ext cx="1027111" cy="1027111"/>
          </a:xfrm>
          <a:custGeom>
            <a:avLst/>
            <a:gdLst/>
            <a:ahLst/>
            <a:cxnLst/>
            <a:rect l="l" t="t" r="r" b="b"/>
            <a:pathLst>
              <a:path w="1027111" h="1027111">
                <a:moveTo>
                  <a:pt x="0" y="0"/>
                </a:moveTo>
                <a:lnTo>
                  <a:pt x="1027111" y="0"/>
                </a:lnTo>
                <a:lnTo>
                  <a:pt x="1027111" y="1027111"/>
                </a:lnTo>
                <a:lnTo>
                  <a:pt x="0" y="102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2900" y="2857500"/>
            <a:ext cx="6451600" cy="800100"/>
            <a:chOff x="0" y="0"/>
            <a:chExt cx="1699686" cy="210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686" cy="210310"/>
            </a:xfrm>
            <a:custGeom>
              <a:avLst/>
              <a:gdLst/>
              <a:ahLst/>
              <a:cxnLst/>
              <a:rect l="l" t="t" r="r" b="b"/>
              <a:pathLst>
                <a:path w="1699686" h="210310">
                  <a:moveTo>
                    <a:pt x="61182" y="0"/>
                  </a:moveTo>
                  <a:lnTo>
                    <a:pt x="1638503" y="0"/>
                  </a:lnTo>
                  <a:cubicBezTo>
                    <a:pt x="1672293" y="0"/>
                    <a:pt x="1699686" y="27392"/>
                    <a:pt x="1699686" y="61182"/>
                  </a:cubicBezTo>
                  <a:lnTo>
                    <a:pt x="1699686" y="149128"/>
                  </a:lnTo>
                  <a:cubicBezTo>
                    <a:pt x="1699686" y="165354"/>
                    <a:pt x="1693240" y="180916"/>
                    <a:pt x="1681766" y="192390"/>
                  </a:cubicBezTo>
                  <a:cubicBezTo>
                    <a:pt x="1670292" y="203864"/>
                    <a:pt x="1654730" y="210310"/>
                    <a:pt x="1638503" y="210310"/>
                  </a:cubicBezTo>
                  <a:lnTo>
                    <a:pt x="61182" y="210310"/>
                  </a:lnTo>
                  <a:cubicBezTo>
                    <a:pt x="44956" y="210310"/>
                    <a:pt x="29394" y="203864"/>
                    <a:pt x="17920" y="192390"/>
                  </a:cubicBezTo>
                  <a:cubicBezTo>
                    <a:pt x="6446" y="180916"/>
                    <a:pt x="0" y="165354"/>
                    <a:pt x="0" y="149128"/>
                  </a:cubicBezTo>
                  <a:lnTo>
                    <a:pt x="0" y="61182"/>
                  </a:lnTo>
                  <a:cubicBezTo>
                    <a:pt x="0" y="44956"/>
                    <a:pt x="6446" y="29394"/>
                    <a:pt x="17920" y="17920"/>
                  </a:cubicBezTo>
                  <a:cubicBezTo>
                    <a:pt x="29394" y="6446"/>
                    <a:pt x="44956" y="0"/>
                    <a:pt x="61182" y="0"/>
                  </a:cubicBezTo>
                  <a:close/>
                </a:path>
              </a:pathLst>
            </a:custGeom>
            <a:solidFill>
              <a:srgbClr val="4431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99686" cy="257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Strengths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71702" y="629064"/>
            <a:ext cx="9944596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9"/>
              </a:lnSpc>
            </a:pPr>
            <a:r>
              <a:rPr lang="en-US" sz="5499" b="1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Copilot can and can't do (honest version)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867900" y="2857500"/>
            <a:ext cx="6451600" cy="800100"/>
            <a:chOff x="0" y="0"/>
            <a:chExt cx="1699686" cy="2103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9686" cy="210310"/>
            </a:xfrm>
            <a:custGeom>
              <a:avLst/>
              <a:gdLst/>
              <a:ahLst/>
              <a:cxnLst/>
              <a:rect l="l" t="t" r="r" b="b"/>
              <a:pathLst>
                <a:path w="1699686" h="210310">
                  <a:moveTo>
                    <a:pt x="61182" y="0"/>
                  </a:moveTo>
                  <a:lnTo>
                    <a:pt x="1638503" y="0"/>
                  </a:lnTo>
                  <a:cubicBezTo>
                    <a:pt x="1672293" y="0"/>
                    <a:pt x="1699686" y="27392"/>
                    <a:pt x="1699686" y="61182"/>
                  </a:cubicBezTo>
                  <a:lnTo>
                    <a:pt x="1699686" y="149128"/>
                  </a:lnTo>
                  <a:cubicBezTo>
                    <a:pt x="1699686" y="165354"/>
                    <a:pt x="1693240" y="180916"/>
                    <a:pt x="1681766" y="192390"/>
                  </a:cubicBezTo>
                  <a:cubicBezTo>
                    <a:pt x="1670292" y="203864"/>
                    <a:pt x="1654730" y="210310"/>
                    <a:pt x="1638503" y="210310"/>
                  </a:cubicBezTo>
                  <a:lnTo>
                    <a:pt x="61182" y="210310"/>
                  </a:lnTo>
                  <a:cubicBezTo>
                    <a:pt x="44956" y="210310"/>
                    <a:pt x="29394" y="203864"/>
                    <a:pt x="17920" y="192390"/>
                  </a:cubicBezTo>
                  <a:cubicBezTo>
                    <a:pt x="6446" y="180916"/>
                    <a:pt x="0" y="165354"/>
                    <a:pt x="0" y="149128"/>
                  </a:cubicBezTo>
                  <a:lnTo>
                    <a:pt x="0" y="61182"/>
                  </a:lnTo>
                  <a:cubicBezTo>
                    <a:pt x="0" y="44956"/>
                    <a:pt x="6446" y="29394"/>
                    <a:pt x="17920" y="17920"/>
                  </a:cubicBezTo>
                  <a:cubicBezTo>
                    <a:pt x="29394" y="6446"/>
                    <a:pt x="44956" y="0"/>
                    <a:pt x="61182" y="0"/>
                  </a:cubicBezTo>
                  <a:close/>
                </a:path>
              </a:pathLst>
            </a:custGeom>
            <a:solidFill>
              <a:srgbClr val="E1669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99686" cy="257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Limitations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8100" y="4064000"/>
            <a:ext cx="7480300" cy="546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Type “/” to pull in your OneDrive and SharePoint files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 dirty="0" err="1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Summarising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 documents you point it at or upload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Drafting and rewriting anything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Enterprise data protection on your work account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 dirty="0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Free, on current models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63100" y="4064000"/>
            <a:ext cx="7480300" cy="546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You point it at files — it won’t search everything for you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Doesn’t work inside Word, Excel or PowerPoint on this licence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Weaker at deep research than Perplexity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One task at a time — it drifts on long chains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It can still be confidently wrong</a:t>
            </a:r>
          </a:p>
        </p:txBody>
      </p:sp>
    </p:spTree>
    <p:extLst>
      <p:ext uri="{BB962C8B-B14F-4D97-AF65-F5344CB8AC3E}">
        <p14:creationId xmlns:p14="http://schemas.microsoft.com/office/powerpoint/2010/main" val="3785542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05027" y="1929211"/>
            <a:ext cx="2077947" cy="4456722"/>
          </a:xfrm>
          <a:custGeom>
            <a:avLst/>
            <a:gdLst/>
            <a:ahLst/>
            <a:cxnLst/>
            <a:rect l="l" t="t" r="r" b="b"/>
            <a:pathLst>
              <a:path w="2077947" h="4456722">
                <a:moveTo>
                  <a:pt x="0" y="0"/>
                </a:moveTo>
                <a:lnTo>
                  <a:pt x="2077946" y="0"/>
                </a:lnTo>
                <a:lnTo>
                  <a:pt x="2077946" y="4456721"/>
                </a:lnTo>
                <a:lnTo>
                  <a:pt x="0" y="44567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429000" y="6350000"/>
            <a:ext cx="11430000" cy="165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PRACTICE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344096" y="5010150"/>
            <a:ext cx="5599807" cy="2432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DEEP DIVE: </a:t>
            </a:r>
          </a:p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2A1B3C"/>
                </a:solidFill>
                <a:latin typeface="Montserrat"/>
                <a:ea typeface="Montserrat"/>
                <a:cs typeface="Montserrat"/>
                <a:sym typeface="Montserrat"/>
              </a:rPr>
              <a:t>GEMINI</a:t>
            </a:r>
          </a:p>
        </p:txBody>
      </p:sp>
      <p:sp>
        <p:nvSpPr>
          <p:cNvPr id="3" name="Freeform 3"/>
          <p:cNvSpPr/>
          <p:nvPr/>
        </p:nvSpPr>
        <p:spPr>
          <a:xfrm>
            <a:off x="7816836" y="1857089"/>
            <a:ext cx="2654327" cy="2206409"/>
          </a:xfrm>
          <a:custGeom>
            <a:avLst/>
            <a:gdLst/>
            <a:ahLst/>
            <a:cxnLst/>
            <a:rect l="l" t="t" r="r" b="b"/>
            <a:pathLst>
              <a:path w="2654327" h="2206409">
                <a:moveTo>
                  <a:pt x="0" y="0"/>
                </a:moveTo>
                <a:lnTo>
                  <a:pt x="2654328" y="0"/>
                </a:lnTo>
                <a:lnTo>
                  <a:pt x="2654328" y="2206409"/>
                </a:lnTo>
                <a:lnTo>
                  <a:pt x="0" y="2206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8618" y="4444732"/>
            <a:ext cx="6805658" cy="2403068"/>
          </a:xfrm>
          <a:custGeom>
            <a:avLst/>
            <a:gdLst/>
            <a:ahLst/>
            <a:cxnLst/>
            <a:rect l="l" t="t" r="r" b="b"/>
            <a:pathLst>
              <a:path w="6805658" h="2403068">
                <a:moveTo>
                  <a:pt x="0" y="0"/>
                </a:moveTo>
                <a:lnTo>
                  <a:pt x="6805658" y="0"/>
                </a:lnTo>
                <a:lnTo>
                  <a:pt x="6805658" y="2403068"/>
                </a:lnTo>
                <a:lnTo>
                  <a:pt x="0" y="2403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551" t="-140892" r="-66077" b="-1296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4661264" y="1028700"/>
            <a:ext cx="896547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29"/>
              </a:lnSpc>
            </a:pPr>
            <a:r>
              <a:rPr lang="en-US" sz="6024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can Gemini do?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38462" y="2869267"/>
            <a:ext cx="9282244" cy="6436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Chat and write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(drafts, brainstorming, </a:t>
            </a:r>
            <a:r>
              <a:rPr lang="en-US" sz="2799" dirty="0" err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summarising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, explaining)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Create images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(generate graphics from text descriptions)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 err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Analyse</a:t>
            </a: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documents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(upload PDFs, images and long documents)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Research with sources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(web search built in, answers with links)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Work with Google apps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(Drive, Gmail and Docs — </a:t>
            </a: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paid tiers only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Voice conversations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(Gemini Live — talk instead of type)</a:t>
            </a:r>
          </a:p>
        </p:txBody>
      </p:sp>
    </p:spTree>
    <p:extLst>
      <p:ext uri="{BB962C8B-B14F-4D97-AF65-F5344CB8AC3E}">
        <p14:creationId xmlns:p14="http://schemas.microsoft.com/office/powerpoint/2010/main" val="12040767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12641">
            <a:off x="9995223" y="3018182"/>
            <a:ext cx="6195514" cy="6032047"/>
          </a:xfrm>
          <a:custGeom>
            <a:avLst/>
            <a:gdLst/>
            <a:ahLst/>
            <a:cxnLst/>
            <a:rect l="l" t="t" r="r" b="b"/>
            <a:pathLst>
              <a:path w="6195514" h="6032047">
                <a:moveTo>
                  <a:pt x="0" y="0"/>
                </a:moveTo>
                <a:lnTo>
                  <a:pt x="6195514" y="0"/>
                </a:lnTo>
                <a:lnTo>
                  <a:pt x="6195514" y="6032047"/>
                </a:lnTo>
                <a:lnTo>
                  <a:pt x="0" y="60320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392" r="-470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213453" y="827588"/>
            <a:ext cx="7861094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9"/>
              </a:lnSpc>
            </a:pPr>
            <a:r>
              <a:rPr lang="en-US" sz="6024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Gemini is especially good at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90210" y="3401547"/>
            <a:ext cx="8944390" cy="4820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Image generation built in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(no separate tool needed, free)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Long documents and video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— the biggest capacity sits on </a:t>
            </a: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paid tiers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Google ecosystem integration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(Drive and Gmail on paid tiers)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Free tier is capable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, with </a:t>
            </a: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daily caps</a:t>
            </a: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— Gems, image creation and file uploads all included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Good for </a:t>
            </a:r>
            <a:r>
              <a:rPr lang="en-US" sz="2799" b="1" dirty="0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visual prompting demos</a:t>
            </a:r>
          </a:p>
        </p:txBody>
      </p:sp>
    </p:spTree>
    <p:extLst>
      <p:ext uri="{BB962C8B-B14F-4D97-AF65-F5344CB8AC3E}">
        <p14:creationId xmlns:p14="http://schemas.microsoft.com/office/powerpoint/2010/main" val="3764634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8563" y="2579662"/>
            <a:ext cx="9497423" cy="6344092"/>
          </a:xfrm>
          <a:custGeom>
            <a:avLst/>
            <a:gdLst/>
            <a:ahLst/>
            <a:cxnLst/>
            <a:rect l="l" t="t" r="r" b="b"/>
            <a:pathLst>
              <a:path w="9497423" h="6344092">
                <a:moveTo>
                  <a:pt x="0" y="0"/>
                </a:moveTo>
                <a:lnTo>
                  <a:pt x="9497423" y="0"/>
                </a:lnTo>
                <a:lnTo>
                  <a:pt x="9497423" y="6344092"/>
                </a:lnTo>
                <a:lnTo>
                  <a:pt x="0" y="6344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81" r="-7415" b="-1715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725628" y="852640"/>
            <a:ext cx="6836744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29"/>
              </a:lnSpc>
            </a:pPr>
            <a:r>
              <a:rPr lang="en-US" sz="6024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are Gems?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63222" y="2177197"/>
            <a:ext cx="7569658" cy="7513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Custom AI experts</a:t>
            </a: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you create for repeated tasks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Like </a:t>
            </a:r>
            <a:r>
              <a:rPr lang="en-US" sz="2799" b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saving your perfect prompt</a:t>
            </a: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so you don’t have to rewrite it every time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Free for all users</a:t>
            </a: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(create at gemini.google.com)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You give it: </a:t>
            </a:r>
            <a:r>
              <a:rPr lang="en-US" sz="2799" b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a name, instructions, and optional files</a:t>
            </a: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for context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Gemini has a “</a:t>
            </a:r>
            <a:r>
              <a:rPr lang="en-US" sz="2799" b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magic wand</a:t>
            </a: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” that expands short instructions into detailed ones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799" b="1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Keep your instructions written down</a:t>
            </a:r>
            <a:r>
              <a:rPr lang="en-US" sz="2799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— every app builds these a different way</a:t>
            </a:r>
          </a:p>
        </p:txBody>
      </p:sp>
    </p:spTree>
    <p:extLst>
      <p:ext uri="{BB962C8B-B14F-4D97-AF65-F5344CB8AC3E}">
        <p14:creationId xmlns:p14="http://schemas.microsoft.com/office/powerpoint/2010/main" val="9278095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8839" y="398037"/>
            <a:ext cx="11627474" cy="9490926"/>
          </a:xfrm>
          <a:custGeom>
            <a:avLst/>
            <a:gdLst/>
            <a:ahLst/>
            <a:cxnLst/>
            <a:rect l="l" t="t" r="r" b="b"/>
            <a:pathLst>
              <a:path w="11627474" h="9490926">
                <a:moveTo>
                  <a:pt x="0" y="0"/>
                </a:moveTo>
                <a:lnTo>
                  <a:pt x="11627474" y="0"/>
                </a:lnTo>
                <a:lnTo>
                  <a:pt x="11627474" y="9490926"/>
                </a:lnTo>
                <a:lnTo>
                  <a:pt x="0" y="9490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283879" y="635000"/>
            <a:ext cx="5745035" cy="914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Open Gems in the left sidebar</a:t>
            </a: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— first time, go to Settings and help, then Gems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Click “+ </a:t>
            </a: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New Gem</a:t>
            </a: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” at the top of the panel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Name your Gem</a:t>
            </a: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(e.g. “Tutor Assistant”)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Write your instructions</a:t>
            </a: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(or write a sentence and click the </a:t>
            </a: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magic wand</a:t>
            </a: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to expand)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Upload files for context</a:t>
            </a: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(</a:t>
            </a: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up to 10 files, each up to 100MB</a:t>
            </a: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 — course specs, templates, learner profiles)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Preview it on the right, then click </a:t>
            </a:r>
            <a:r>
              <a:rPr lang="en-US" sz="2100" b="1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Save</a:t>
            </a:r>
          </a:p>
          <a:p>
            <a:pPr marL="604519" lvl="1" indent="-302260" algn="l">
              <a:lnSpc>
                <a:spcPts val="4199"/>
              </a:lnSpc>
              <a:spcBef>
                <a:spcPct val="0"/>
              </a:spcBef>
              <a:buFont typeface="Arial"/>
              <a:buChar char="•"/>
            </a:pPr>
            <a:r>
              <a:rPr lang="en-US" sz="2100" u="none" strike="noStrike">
                <a:solidFill>
                  <a:srgbClr val="1A1A1A"/>
                </a:solidFill>
                <a:latin typeface="Poppins"/>
                <a:ea typeface="Poppins Bold"/>
                <a:cs typeface="Poppins"/>
                <a:sym typeface="Poppins Bold"/>
              </a:rPr>
              <a:t>Your Gem appears in the sidebar ready to use anytime</a:t>
            </a:r>
          </a:p>
        </p:txBody>
      </p:sp>
    </p:spTree>
    <p:extLst>
      <p:ext uri="{BB962C8B-B14F-4D97-AF65-F5344CB8AC3E}">
        <p14:creationId xmlns:p14="http://schemas.microsoft.com/office/powerpoint/2010/main" val="21663918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2900" y="2857500"/>
            <a:ext cx="6451600" cy="800100"/>
            <a:chOff x="0" y="0"/>
            <a:chExt cx="1699686" cy="210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686" cy="210310"/>
            </a:xfrm>
            <a:custGeom>
              <a:avLst/>
              <a:gdLst/>
              <a:ahLst/>
              <a:cxnLst/>
              <a:rect l="l" t="t" r="r" b="b"/>
              <a:pathLst>
                <a:path w="1699686" h="210310">
                  <a:moveTo>
                    <a:pt x="61182" y="0"/>
                  </a:moveTo>
                  <a:lnTo>
                    <a:pt x="1638503" y="0"/>
                  </a:lnTo>
                  <a:cubicBezTo>
                    <a:pt x="1672293" y="0"/>
                    <a:pt x="1699686" y="27392"/>
                    <a:pt x="1699686" y="61182"/>
                  </a:cubicBezTo>
                  <a:lnTo>
                    <a:pt x="1699686" y="149128"/>
                  </a:lnTo>
                  <a:cubicBezTo>
                    <a:pt x="1699686" y="165354"/>
                    <a:pt x="1693240" y="180916"/>
                    <a:pt x="1681766" y="192390"/>
                  </a:cubicBezTo>
                  <a:cubicBezTo>
                    <a:pt x="1670292" y="203864"/>
                    <a:pt x="1654730" y="210310"/>
                    <a:pt x="1638503" y="210310"/>
                  </a:cubicBezTo>
                  <a:lnTo>
                    <a:pt x="61182" y="210310"/>
                  </a:lnTo>
                  <a:cubicBezTo>
                    <a:pt x="44956" y="210310"/>
                    <a:pt x="29394" y="203864"/>
                    <a:pt x="17920" y="192390"/>
                  </a:cubicBezTo>
                  <a:cubicBezTo>
                    <a:pt x="6446" y="180916"/>
                    <a:pt x="0" y="165354"/>
                    <a:pt x="0" y="149128"/>
                  </a:cubicBezTo>
                  <a:lnTo>
                    <a:pt x="0" y="61182"/>
                  </a:lnTo>
                  <a:cubicBezTo>
                    <a:pt x="0" y="44956"/>
                    <a:pt x="6446" y="29394"/>
                    <a:pt x="17920" y="17920"/>
                  </a:cubicBezTo>
                  <a:cubicBezTo>
                    <a:pt x="29394" y="6446"/>
                    <a:pt x="44956" y="0"/>
                    <a:pt x="61182" y="0"/>
                  </a:cubicBezTo>
                  <a:close/>
                </a:path>
              </a:pathLst>
            </a:custGeom>
            <a:solidFill>
              <a:srgbClr val="4431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99686" cy="257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Copilot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71702" y="629064"/>
            <a:ext cx="9944596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9"/>
              </a:lnSpc>
            </a:pPr>
            <a:r>
              <a:rPr lang="en-US" sz="5499" b="1" dirty="0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each one can actually see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867900" y="2857500"/>
            <a:ext cx="6451600" cy="800100"/>
            <a:chOff x="0" y="0"/>
            <a:chExt cx="1699686" cy="2103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9686" cy="210310"/>
            </a:xfrm>
            <a:custGeom>
              <a:avLst/>
              <a:gdLst/>
              <a:ahLst/>
              <a:cxnLst/>
              <a:rect l="l" t="t" r="r" b="b"/>
              <a:pathLst>
                <a:path w="1699686" h="210310">
                  <a:moveTo>
                    <a:pt x="61182" y="0"/>
                  </a:moveTo>
                  <a:lnTo>
                    <a:pt x="1638503" y="0"/>
                  </a:lnTo>
                  <a:cubicBezTo>
                    <a:pt x="1672293" y="0"/>
                    <a:pt x="1699686" y="27392"/>
                    <a:pt x="1699686" y="61182"/>
                  </a:cubicBezTo>
                  <a:lnTo>
                    <a:pt x="1699686" y="149128"/>
                  </a:lnTo>
                  <a:cubicBezTo>
                    <a:pt x="1699686" y="165354"/>
                    <a:pt x="1693240" y="180916"/>
                    <a:pt x="1681766" y="192390"/>
                  </a:cubicBezTo>
                  <a:cubicBezTo>
                    <a:pt x="1670292" y="203864"/>
                    <a:pt x="1654730" y="210310"/>
                    <a:pt x="1638503" y="210310"/>
                  </a:cubicBezTo>
                  <a:lnTo>
                    <a:pt x="61182" y="210310"/>
                  </a:lnTo>
                  <a:cubicBezTo>
                    <a:pt x="44956" y="210310"/>
                    <a:pt x="29394" y="203864"/>
                    <a:pt x="17920" y="192390"/>
                  </a:cubicBezTo>
                  <a:cubicBezTo>
                    <a:pt x="6446" y="180916"/>
                    <a:pt x="0" y="165354"/>
                    <a:pt x="0" y="149128"/>
                  </a:cubicBezTo>
                  <a:lnTo>
                    <a:pt x="0" y="61182"/>
                  </a:lnTo>
                  <a:cubicBezTo>
                    <a:pt x="0" y="44956"/>
                    <a:pt x="6446" y="29394"/>
                    <a:pt x="17920" y="17920"/>
                  </a:cubicBezTo>
                  <a:cubicBezTo>
                    <a:pt x="29394" y="6446"/>
                    <a:pt x="44956" y="0"/>
                    <a:pt x="61182" y="0"/>
                  </a:cubicBezTo>
                  <a:close/>
                </a:path>
              </a:pathLst>
            </a:custGeom>
            <a:solidFill>
              <a:srgbClr val="E1669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99686" cy="257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Gemini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8100" y="4064000"/>
            <a:ext cx="7480300" cy="546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Your OneDrive and SharePoint files, via “/”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Files you upload to the chat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The web, if web search is switched on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All of it inside your work data boundary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63100" y="4064000"/>
            <a:ext cx="7480300" cy="546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Your Google account, if you connect it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Drive, Gmail and Docs — paid tiers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Files you upload — including video and audio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1A1A1A"/>
                </a:solidFill>
                <a:latin typeface="Poppins"/>
                <a:ea typeface="Poppins"/>
                <a:cs typeface="Poppins"/>
                <a:sym typeface="Poppins"/>
              </a:rPr>
              <a:t>The web, with sources you can click</a:t>
            </a:r>
          </a:p>
        </p:txBody>
      </p:sp>
    </p:spTree>
    <p:extLst>
      <p:ext uri="{BB962C8B-B14F-4D97-AF65-F5344CB8AC3E}">
        <p14:creationId xmlns:p14="http://schemas.microsoft.com/office/powerpoint/2010/main" val="39929463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2900" y="2857500"/>
            <a:ext cx="6451600" cy="800100"/>
            <a:chOff x="0" y="0"/>
            <a:chExt cx="1699686" cy="210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99686" cy="210310"/>
            </a:xfrm>
            <a:custGeom>
              <a:avLst/>
              <a:gdLst/>
              <a:ahLst/>
              <a:cxnLst/>
              <a:rect l="l" t="t" r="r" b="b"/>
              <a:pathLst>
                <a:path w="1699686" h="210310">
                  <a:moveTo>
                    <a:pt x="61182" y="0"/>
                  </a:moveTo>
                  <a:lnTo>
                    <a:pt x="1638503" y="0"/>
                  </a:lnTo>
                  <a:cubicBezTo>
                    <a:pt x="1672293" y="0"/>
                    <a:pt x="1699686" y="27392"/>
                    <a:pt x="1699686" y="61182"/>
                  </a:cubicBezTo>
                  <a:lnTo>
                    <a:pt x="1699686" y="149128"/>
                  </a:lnTo>
                  <a:cubicBezTo>
                    <a:pt x="1699686" y="165354"/>
                    <a:pt x="1693240" y="180916"/>
                    <a:pt x="1681766" y="192390"/>
                  </a:cubicBezTo>
                  <a:cubicBezTo>
                    <a:pt x="1670292" y="203864"/>
                    <a:pt x="1654730" y="210310"/>
                    <a:pt x="1638503" y="210310"/>
                  </a:cubicBezTo>
                  <a:lnTo>
                    <a:pt x="61182" y="210310"/>
                  </a:lnTo>
                  <a:cubicBezTo>
                    <a:pt x="44956" y="210310"/>
                    <a:pt x="29394" y="203864"/>
                    <a:pt x="17920" y="192390"/>
                  </a:cubicBezTo>
                  <a:cubicBezTo>
                    <a:pt x="6446" y="180916"/>
                    <a:pt x="0" y="165354"/>
                    <a:pt x="0" y="149128"/>
                  </a:cubicBezTo>
                  <a:lnTo>
                    <a:pt x="0" y="61182"/>
                  </a:lnTo>
                  <a:cubicBezTo>
                    <a:pt x="0" y="44956"/>
                    <a:pt x="6446" y="29394"/>
                    <a:pt x="17920" y="17920"/>
                  </a:cubicBezTo>
                  <a:cubicBezTo>
                    <a:pt x="29394" y="6446"/>
                    <a:pt x="44956" y="0"/>
                    <a:pt x="61182" y="0"/>
                  </a:cubicBezTo>
                  <a:close/>
                </a:path>
              </a:pathLst>
            </a:custGeom>
            <a:solidFill>
              <a:srgbClr val="4431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99686" cy="257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Copilot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71702" y="629064"/>
            <a:ext cx="9944596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9"/>
              </a:lnSpc>
            </a:pPr>
            <a:r>
              <a:rPr lang="en-US" sz="5499" b="1">
                <a:solidFill>
                  <a:srgbClr val="2A1B3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Which one, for teaching work?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867900" y="2857500"/>
            <a:ext cx="6451600" cy="800100"/>
            <a:chOff x="0" y="0"/>
            <a:chExt cx="1699686" cy="2103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9686" cy="210310"/>
            </a:xfrm>
            <a:custGeom>
              <a:avLst/>
              <a:gdLst/>
              <a:ahLst/>
              <a:cxnLst/>
              <a:rect l="l" t="t" r="r" b="b"/>
              <a:pathLst>
                <a:path w="1699686" h="210310">
                  <a:moveTo>
                    <a:pt x="61182" y="0"/>
                  </a:moveTo>
                  <a:lnTo>
                    <a:pt x="1638503" y="0"/>
                  </a:lnTo>
                  <a:cubicBezTo>
                    <a:pt x="1672293" y="0"/>
                    <a:pt x="1699686" y="27392"/>
                    <a:pt x="1699686" y="61182"/>
                  </a:cubicBezTo>
                  <a:lnTo>
                    <a:pt x="1699686" y="149128"/>
                  </a:lnTo>
                  <a:cubicBezTo>
                    <a:pt x="1699686" y="165354"/>
                    <a:pt x="1693240" y="180916"/>
                    <a:pt x="1681766" y="192390"/>
                  </a:cubicBezTo>
                  <a:cubicBezTo>
                    <a:pt x="1670292" y="203864"/>
                    <a:pt x="1654730" y="210310"/>
                    <a:pt x="1638503" y="210310"/>
                  </a:cubicBezTo>
                  <a:lnTo>
                    <a:pt x="61182" y="210310"/>
                  </a:lnTo>
                  <a:cubicBezTo>
                    <a:pt x="44956" y="210310"/>
                    <a:pt x="29394" y="203864"/>
                    <a:pt x="17920" y="192390"/>
                  </a:cubicBezTo>
                  <a:cubicBezTo>
                    <a:pt x="6446" y="180916"/>
                    <a:pt x="0" y="165354"/>
                    <a:pt x="0" y="149128"/>
                  </a:cubicBezTo>
                  <a:lnTo>
                    <a:pt x="0" y="61182"/>
                  </a:lnTo>
                  <a:cubicBezTo>
                    <a:pt x="0" y="44956"/>
                    <a:pt x="6446" y="29394"/>
                    <a:pt x="17920" y="17920"/>
                  </a:cubicBezTo>
                  <a:cubicBezTo>
                    <a:pt x="29394" y="6446"/>
                    <a:pt x="44956" y="0"/>
                    <a:pt x="61182" y="0"/>
                  </a:cubicBezTo>
                  <a:close/>
                </a:path>
              </a:pathLst>
            </a:custGeom>
            <a:solidFill>
              <a:srgbClr val="E1669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99686" cy="257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Gemini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08100" y="4064000"/>
            <a:ext cx="7480300" cy="546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Safer default for anything touching learner data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Already there if your centre runs Microsoft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Familiar, so less to learn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FF3131"/>
                </a:solidFill>
                <a:latin typeface="Poppins"/>
                <a:ea typeface="Poppins"/>
                <a:cs typeface="Poppins"/>
                <a:sym typeface="Poppins"/>
              </a:rPr>
              <a:t>You point it at files, one at a time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63100" y="4064000"/>
            <a:ext cx="7480300" cy="546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Gems save a reusable expert, free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Strong on long documents, video and audio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6B6478"/>
                </a:solidFill>
                <a:latin typeface="Poppins"/>
                <a:ea typeface="Poppins"/>
                <a:cs typeface="Poppins"/>
                <a:sym typeface="Poppins"/>
              </a:rPr>
              <a:t>Best for images and visual demos</a:t>
            </a:r>
          </a:p>
          <a:p>
            <a:pPr marL="604519" lvl="1" indent="-302260" algn="l">
              <a:lnSpc>
                <a:spcPts val="4200"/>
              </a:lnSpc>
              <a:buFont typeface="Arial"/>
              <a:buChar char="•"/>
            </a:pPr>
            <a:r>
              <a:rPr lang="en-US" sz="2799">
                <a:solidFill>
                  <a:srgbClr val="FF3131"/>
                </a:solidFill>
                <a:latin typeface="Poppins"/>
                <a:ea typeface="Poppins"/>
                <a:cs typeface="Poppins"/>
                <a:sym typeface="Poppins"/>
              </a:rPr>
              <a:t>Think twice before it sees learner data</a:t>
            </a:r>
          </a:p>
        </p:txBody>
      </p:sp>
    </p:spTree>
    <p:extLst>
      <p:ext uri="{BB962C8B-B14F-4D97-AF65-F5344CB8AC3E}">
        <p14:creationId xmlns:p14="http://schemas.microsoft.com/office/powerpoint/2010/main" val="9166482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05027" y="1929211"/>
            <a:ext cx="2077947" cy="4456722"/>
          </a:xfrm>
          <a:custGeom>
            <a:avLst/>
            <a:gdLst/>
            <a:ahLst/>
            <a:cxnLst/>
            <a:rect l="l" t="t" r="r" b="b"/>
            <a:pathLst>
              <a:path w="2077947" h="4456722">
                <a:moveTo>
                  <a:pt x="0" y="0"/>
                </a:moveTo>
                <a:lnTo>
                  <a:pt x="2077946" y="0"/>
                </a:lnTo>
                <a:lnTo>
                  <a:pt x="2077946" y="4456721"/>
                </a:lnTo>
                <a:lnTo>
                  <a:pt x="0" y="44567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5413846" y="6684941"/>
            <a:ext cx="7460307" cy="1193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2A265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LET’S PRACTICE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3081236-5702-0B42-9711-A77EDFCD44C8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a031bfe8-4399-47ba-8abc-687317bf757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1224</TotalTime>
  <Words>2508</Words>
  <Application>Microsoft Macintosh PowerPoint</Application>
  <PresentationFormat>Custom</PresentationFormat>
  <Paragraphs>354</Paragraphs>
  <Slides>44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Calibri</vt:lpstr>
      <vt:lpstr>Poppins Bold</vt:lpstr>
      <vt:lpstr>Montserrat</vt:lpstr>
      <vt:lpstr>Poppins Italics</vt:lpstr>
      <vt:lpstr>Montserrat Bold</vt:lpstr>
      <vt:lpstr>Poppins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AI Intro Workshop PPT (Co-Pilot/Gemini) </dc:title>
  <cp:lastModifiedBy>Carla Roets</cp:lastModifiedBy>
  <cp:revision>6</cp:revision>
  <dcterms:created xsi:type="dcterms:W3CDTF">2006-08-16T00:00:00Z</dcterms:created>
  <dcterms:modified xsi:type="dcterms:W3CDTF">2026-08-31T12:30:38Z</dcterms:modified>
  <dc:identifier>DAHCvKYrIUg</dc:identifier>
</cp:coreProperties>
</file>